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72" r:id="rId1"/>
  </p:sldMasterIdLst>
  <p:notesMasterIdLst>
    <p:notesMasterId r:id="rId12"/>
  </p:notesMasterIdLst>
  <p:sldIdLst>
    <p:sldId id="369" r:id="rId2"/>
    <p:sldId id="370" r:id="rId3"/>
    <p:sldId id="375" r:id="rId4"/>
    <p:sldId id="359" r:id="rId5"/>
    <p:sldId id="318" r:id="rId6"/>
    <p:sldId id="374" r:id="rId7"/>
    <p:sldId id="376" r:id="rId8"/>
    <p:sldId id="377" r:id="rId9"/>
    <p:sldId id="378" r:id="rId10"/>
    <p:sldId id="368" r:id="rId11"/>
  </p:sldIdLst>
  <p:sldSz cx="12192000" cy="6858000"/>
  <p:notesSz cx="6858000" cy="9144000"/>
  <p:embeddedFontLst>
    <p:embeddedFont>
      <p:font typeface="Work Sans" pitchFamily="2" charset="-18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6094"/>
    <a:srgbClr val="224B9E"/>
    <a:srgbClr val="3AB9E8"/>
    <a:srgbClr val="E81B25"/>
    <a:srgbClr val="2B455E"/>
    <a:srgbClr val="4E8C5F"/>
    <a:srgbClr val="5ACBF3"/>
    <a:srgbClr val="B99D38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00" autoAdjust="0"/>
    <p:restoredTop sz="86458" autoAdjust="0"/>
  </p:normalViewPr>
  <p:slideViewPr>
    <p:cSldViewPr snapToGrid="0">
      <p:cViewPr varScale="1">
        <p:scale>
          <a:sx n="71" d="100"/>
          <a:sy n="71" d="100"/>
        </p:scale>
        <p:origin x="1363" y="4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E3B39-241C-5141-A34F-BB63404C1228}" type="datetimeFigureOut">
              <a:rPr lang="cs-CZ" smtClean="0"/>
              <a:t>02.04.2024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7D930-9AC7-1C4F-A824-4CB8941EA6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6224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F7D930-9AC7-1C4F-A824-4CB8941EA64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7696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F7D930-9AC7-1C4F-A824-4CB8941EA647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1376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F7D930-9AC7-1C4F-A824-4CB8941EA647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4663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F7D930-9AC7-1C4F-A824-4CB8941EA647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1003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F7D930-9AC7-1C4F-A824-4CB8941EA647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4309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2. 4. 2024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20955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2. 4. 2024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0534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2. 4. 2024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6510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2. 4. 2024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88061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2. 4. 2024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6797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2. 4. 2024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39849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2. 4. 2024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76120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2. 4. 2024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87998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2. 4. 2024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12939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2. 4. 2024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82921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2. 4. 2024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72381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B754A-3497-4A5D-B803-1D0258B9BB0B}" type="datetimeFigureOut">
              <a:rPr lang="sk-SK" smtClean="0"/>
              <a:t>2. 4. 2024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07095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25.png"/><Relationship Id="rId5" Type="http://schemas.openxmlformats.org/officeDocument/2006/relationships/image" Target="../media/image7.png"/><Relationship Id="rId10" Type="http://schemas.openxmlformats.org/officeDocument/2006/relationships/image" Target="../media/image24.png"/><Relationship Id="rId4" Type="http://schemas.openxmlformats.org/officeDocument/2006/relationships/image" Target="../media/image6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69159D6-2B55-5548-B009-DE9EAF401D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822"/>
            <a:ext cx="12192000" cy="6852355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FADD8F45-E518-2B49-891A-5EA68CB140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953" y="4699333"/>
            <a:ext cx="3474719" cy="2531767"/>
          </a:xfrm>
          <a:prstGeom prst="rect">
            <a:avLst/>
          </a:prstGeom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id="{43B31520-42DC-C14F-97C4-B8340F598E36}"/>
              </a:ext>
            </a:extLst>
          </p:cNvPr>
          <p:cNvSpPr/>
          <p:nvPr/>
        </p:nvSpPr>
        <p:spPr>
          <a:xfrm>
            <a:off x="2399880" y="311611"/>
            <a:ext cx="2590618" cy="2319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7F6A9F1-D661-004F-94FA-629C55ECCA9B}"/>
              </a:ext>
            </a:extLst>
          </p:cNvPr>
          <p:cNvSpPr/>
          <p:nvPr/>
        </p:nvSpPr>
        <p:spPr>
          <a:xfrm>
            <a:off x="356459" y="3289122"/>
            <a:ext cx="688108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4400" b="1" dirty="0">
                <a:solidFill>
                  <a:schemeClr val="bg1"/>
                </a:solidFill>
                <a:latin typeface="Neutraface 2 Display Titling" panose="02000803040000020004" pitchFamily="2" charset="0"/>
              </a:rPr>
              <a:t>VYHODNOCENÍ SOCIÁLNÍCH SÍTÍ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B43C81A8-A2F5-FC43-9CAF-D5FD2820B118}"/>
              </a:ext>
            </a:extLst>
          </p:cNvPr>
          <p:cNvSpPr/>
          <p:nvPr/>
        </p:nvSpPr>
        <p:spPr>
          <a:xfrm>
            <a:off x="356459" y="4790794"/>
            <a:ext cx="6881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dirty="0" err="1">
                <a:solidFill>
                  <a:schemeClr val="bg1"/>
                </a:solidFill>
                <a:latin typeface="Work Sans" pitchFamily="2" charset="0"/>
              </a:rPr>
              <a:t>Březen</a:t>
            </a:r>
            <a:r>
              <a:rPr lang="sk-SK" sz="3200" dirty="0">
                <a:solidFill>
                  <a:schemeClr val="bg1"/>
                </a:solidFill>
                <a:latin typeface="Work Sans" pitchFamily="2" charset="0"/>
              </a:rPr>
              <a:t> 2024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D843BB4-C7B5-5340-B6F0-82FCBC8A93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5839" y="410111"/>
            <a:ext cx="2122328" cy="212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441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adpis">
            <a:extLst>
              <a:ext uri="{FF2B5EF4-FFF2-40B4-BE49-F238E27FC236}">
                <a16:creationId xmlns:a16="http://schemas.microsoft.com/office/drawing/2014/main" id="{F0455F5B-2BAC-E346-A92E-5D863F1C3C9A}"/>
              </a:ext>
            </a:extLst>
          </p:cNvPr>
          <p:cNvSpPr txBox="1"/>
          <p:nvPr/>
        </p:nvSpPr>
        <p:spPr>
          <a:xfrm>
            <a:off x="642052" y="1918590"/>
            <a:ext cx="10721041" cy="34778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cs-CZ" sz="2000" dirty="0"/>
              <a:t>V měsíci březnu bylo uveřejněno na </a:t>
            </a:r>
            <a:r>
              <a:rPr lang="cs-CZ" sz="2000" b="1" dirty="0">
                <a:solidFill>
                  <a:srgbClr val="224B9E"/>
                </a:solidFill>
              </a:rPr>
              <a:t>Facebooku</a:t>
            </a:r>
            <a:r>
              <a:rPr lang="cs-CZ" sz="2000" dirty="0"/>
              <a:t> </a:t>
            </a:r>
            <a:r>
              <a:rPr lang="cs-CZ" sz="2000" b="1" dirty="0"/>
              <a:t>38 příspěvků</a:t>
            </a:r>
            <a:r>
              <a:rPr lang="cs-CZ" sz="2000" dirty="0"/>
              <a:t>, které si uživatelé zobrazili více než</a:t>
            </a:r>
            <a:br>
              <a:rPr lang="cs-CZ" sz="2000" dirty="0"/>
            </a:br>
            <a:r>
              <a:rPr lang="cs-CZ" sz="2000" b="1" dirty="0"/>
              <a:t>73,7 tisíckrát </a:t>
            </a:r>
            <a:r>
              <a:rPr lang="cs-CZ" sz="2000" dirty="0"/>
              <a:t>a které vidělo 18,7 tisíc uživatelů Facebooku především v České republice. </a:t>
            </a:r>
            <a:r>
              <a:rPr lang="cs-CZ" sz="2000" b="1" dirty="0"/>
              <a:t>Příspěvky získaly 8,1 tisíc interakcí</a:t>
            </a:r>
            <a:r>
              <a:rPr lang="cs-CZ" sz="2000" dirty="0"/>
              <a:t>. </a:t>
            </a:r>
          </a:p>
          <a:p>
            <a:endParaRPr lang="cs-CZ" sz="2000" dirty="0"/>
          </a:p>
          <a:p>
            <a:r>
              <a:rPr lang="cs-CZ" sz="2000" dirty="0"/>
              <a:t>Na </a:t>
            </a:r>
            <a:r>
              <a:rPr lang="cs-CZ" sz="2000" b="1" dirty="0">
                <a:solidFill>
                  <a:srgbClr val="FA6094"/>
                </a:solidFill>
              </a:rPr>
              <a:t>Instagramu</a:t>
            </a:r>
            <a:r>
              <a:rPr lang="cs-CZ" sz="2000" dirty="0"/>
              <a:t> bylo uveřejněno </a:t>
            </a:r>
            <a:r>
              <a:rPr lang="cs-CZ" sz="2000" b="1" dirty="0"/>
              <a:t>41 příspěvků </a:t>
            </a:r>
            <a:r>
              <a:rPr lang="cs-CZ" sz="2000" dirty="0"/>
              <a:t>a </a:t>
            </a:r>
            <a:r>
              <a:rPr lang="cs-CZ" sz="2000" b="1" dirty="0"/>
              <a:t>70 </a:t>
            </a:r>
            <a:r>
              <a:rPr lang="cs-CZ" sz="2000" b="1" dirty="0" err="1"/>
              <a:t>stories</a:t>
            </a:r>
            <a:r>
              <a:rPr lang="cs-CZ" sz="2000" b="1" dirty="0"/>
              <a:t>. </a:t>
            </a:r>
            <a:r>
              <a:rPr lang="cs-CZ" sz="2000" dirty="0"/>
              <a:t>Celkový dosah příspěvků na Instagramu byl pak přes </a:t>
            </a:r>
            <a:r>
              <a:rPr lang="cs-CZ" sz="2000" b="1" dirty="0"/>
              <a:t>30,2 tisíc</a:t>
            </a:r>
            <a:r>
              <a:rPr lang="cs-CZ" sz="2000" dirty="0"/>
              <a:t>. </a:t>
            </a:r>
          </a:p>
          <a:p>
            <a:endParaRPr lang="cs-CZ" sz="2000" dirty="0"/>
          </a:p>
          <a:p>
            <a:r>
              <a:rPr lang="cs-CZ" sz="2000" dirty="0"/>
              <a:t>Vysoká čísla na Facebooku jsou daná zájmem na mistrovství světa a zájmem uživatelů Facebooku o české závodníky. Instagramová čísla si vedou velice dobře také, ale v porovnání s mistrovství Evropy a s mistrovství světa juniorů uživatele Instagramu oslovila překvapivě tato akce méně. Nicméně bohužel tato čísla jsou pravděpodobně ovlivněna finálové neúčastí ve třech kategoriích.</a:t>
            </a:r>
          </a:p>
        </p:txBody>
      </p:sp>
      <p:sp>
        <p:nvSpPr>
          <p:cNvPr id="16" name="Nadpis">
            <a:extLst>
              <a:ext uri="{FF2B5EF4-FFF2-40B4-BE49-F238E27FC236}">
                <a16:creationId xmlns:a16="http://schemas.microsoft.com/office/drawing/2014/main" id="{73EBC2D3-F318-084E-BE40-002FB89FEC9A}"/>
              </a:ext>
            </a:extLst>
          </p:cNvPr>
          <p:cNvSpPr txBox="1"/>
          <p:nvPr/>
        </p:nvSpPr>
        <p:spPr>
          <a:xfrm>
            <a:off x="642052" y="399346"/>
            <a:ext cx="10041496" cy="1261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800" dirty="0" err="1">
                <a:latin typeface="Work Sans" pitchFamily="2" charset="0"/>
              </a:rPr>
              <a:t>Vyhodnocení</a:t>
            </a:r>
            <a:r>
              <a:rPr lang="sk-SK" sz="2800" dirty="0">
                <a:latin typeface="Work Sans" pitchFamily="2" charset="0"/>
              </a:rPr>
              <a:t> </a:t>
            </a:r>
            <a:r>
              <a:rPr lang="sk-SK" sz="2800" dirty="0" err="1">
                <a:latin typeface="Work Sans" pitchFamily="2" charset="0"/>
              </a:rPr>
              <a:t>sociálních</a:t>
            </a:r>
            <a:r>
              <a:rPr lang="sk-SK" sz="2800" dirty="0">
                <a:latin typeface="Work Sans" pitchFamily="2" charset="0"/>
              </a:rPr>
              <a:t> sítí (1.3.2024-31.3.2024)</a:t>
            </a:r>
          </a:p>
          <a:p>
            <a:r>
              <a:rPr lang="sk-SK" sz="4800" b="1" dirty="0">
                <a:solidFill>
                  <a:srgbClr val="224B9E"/>
                </a:solidFill>
                <a:latin typeface="Neutraface 2 Display Titling" panose="02000803040000020004" pitchFamily="2" charset="0"/>
              </a:rPr>
              <a:t>KOMENTÁŘ</a:t>
            </a:r>
            <a:endParaRPr lang="sk-SK" sz="4800" b="1" dirty="0">
              <a:solidFill>
                <a:srgbClr val="FA6094"/>
              </a:solidFill>
              <a:latin typeface="Work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36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69159D6-2B55-5548-B009-DE9EAF401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645"/>
            <a:ext cx="12192000" cy="6852355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783CDB69-181D-654D-921C-E1DC376C02F8}"/>
              </a:ext>
            </a:extLst>
          </p:cNvPr>
          <p:cNvSpPr/>
          <p:nvPr/>
        </p:nvSpPr>
        <p:spPr>
          <a:xfrm>
            <a:off x="2004437" y="3897004"/>
            <a:ext cx="68810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4800" b="1" dirty="0">
                <a:solidFill>
                  <a:schemeClr val="bg1"/>
                </a:solidFill>
                <a:latin typeface="Neutraface 2 Display Titling" panose="02000803040000020004" pitchFamily="2" charset="0"/>
              </a:rPr>
              <a:t>FACEBOOK</a:t>
            </a:r>
            <a:endParaRPr lang="sk-SK" sz="4800" b="1" dirty="0">
              <a:solidFill>
                <a:schemeClr val="bg1"/>
              </a:solidFill>
              <a:latin typeface="Biotif Bold" pitchFamily="2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AD38B637-5E1D-B535-F34B-06F29A2497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365" y="2280380"/>
            <a:ext cx="1361232" cy="136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11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"/>
          <p:cNvSpPr txBox="1"/>
          <p:nvPr/>
        </p:nvSpPr>
        <p:spPr>
          <a:xfrm>
            <a:off x="1575881" y="399346"/>
            <a:ext cx="10041496" cy="1261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800" dirty="0" err="1">
                <a:latin typeface="Work Sans" pitchFamily="2" charset="0"/>
              </a:rPr>
              <a:t>Vyhodnocení</a:t>
            </a:r>
            <a:r>
              <a:rPr lang="sk-SK" sz="2800" dirty="0">
                <a:latin typeface="Work Sans" pitchFamily="2" charset="0"/>
              </a:rPr>
              <a:t> </a:t>
            </a:r>
            <a:r>
              <a:rPr lang="sk-SK" sz="2800" dirty="0" err="1">
                <a:latin typeface="Work Sans" pitchFamily="2" charset="0"/>
              </a:rPr>
              <a:t>sociálních</a:t>
            </a:r>
            <a:r>
              <a:rPr lang="sk-SK" sz="2800" dirty="0">
                <a:latin typeface="Work Sans" pitchFamily="2" charset="0"/>
              </a:rPr>
              <a:t> sítí (1.3.2024-31.3.2024)</a:t>
            </a:r>
          </a:p>
          <a:p>
            <a:r>
              <a:rPr lang="sk-SK" sz="4800" b="1" dirty="0">
                <a:solidFill>
                  <a:srgbClr val="224B9E"/>
                </a:solidFill>
                <a:latin typeface="Neutraface 2 Display Titling" panose="02000803040000020004" pitchFamily="2" charset="0"/>
              </a:rPr>
              <a:t>Facebook</a:t>
            </a:r>
            <a:endParaRPr lang="sk-SK" sz="4800" b="1" dirty="0">
              <a:solidFill>
                <a:srgbClr val="224B9E"/>
              </a:solidFill>
              <a:latin typeface="Work Sans" pitchFamily="2" charset="0"/>
            </a:endParaRP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62E65204-A176-0740-A54A-F7DA5E6CDC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93" y="616933"/>
            <a:ext cx="797554" cy="797554"/>
          </a:xfrm>
          <a:prstGeom prst="rect">
            <a:avLst/>
          </a:prstGeom>
        </p:spPr>
      </p:pic>
      <p:sp>
        <p:nvSpPr>
          <p:cNvPr id="13" name="Nadpis">
            <a:extLst>
              <a:ext uri="{FF2B5EF4-FFF2-40B4-BE49-F238E27FC236}">
                <a16:creationId xmlns:a16="http://schemas.microsoft.com/office/drawing/2014/main" id="{1ABF80E8-F99D-2843-BE59-4CBA43843A71}"/>
              </a:ext>
            </a:extLst>
          </p:cNvPr>
          <p:cNvSpPr txBox="1"/>
          <p:nvPr/>
        </p:nvSpPr>
        <p:spPr>
          <a:xfrm>
            <a:off x="1982512" y="3762105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dosah </a:t>
            </a:r>
            <a:r>
              <a:rPr lang="sk-SK" sz="1600" b="1" dirty="0" err="1">
                <a:latin typeface="Work Sans" pitchFamily="2" charset="0"/>
              </a:rPr>
              <a:t>příspěvků</a:t>
            </a:r>
            <a:endParaRPr lang="sk-SK" sz="1600" b="1" dirty="0">
              <a:latin typeface="Work Sans" pitchFamily="2" charset="0"/>
            </a:endParaRPr>
          </a:p>
          <a:p>
            <a:r>
              <a:rPr lang="sk-SK" sz="1600" dirty="0">
                <a:latin typeface="Work Sans" pitchFamily="2" charset="0"/>
              </a:rPr>
              <a:t>je 73,7 tisíc </a:t>
            </a:r>
            <a:r>
              <a:rPr lang="sk-SK" sz="1600" dirty="0" err="1">
                <a:latin typeface="Work Sans" pitchFamily="2" charset="0"/>
              </a:rPr>
              <a:t>unikátních</a:t>
            </a:r>
            <a:r>
              <a:rPr lang="sk-SK" sz="1600" dirty="0">
                <a:latin typeface="Work Sans" pitchFamily="2" charset="0"/>
              </a:rPr>
              <a:t> </a:t>
            </a:r>
            <a:r>
              <a:rPr lang="sk-SK" sz="1600" dirty="0" err="1">
                <a:latin typeface="Work Sans" pitchFamily="2" charset="0"/>
              </a:rPr>
              <a:t>uživatelů</a:t>
            </a:r>
            <a:endParaRPr lang="sk-SK" sz="1600" dirty="0">
              <a:latin typeface="Work Sans" pitchFamily="2" charset="0"/>
            </a:endParaRPr>
          </a:p>
        </p:txBody>
      </p:sp>
      <p:sp>
        <p:nvSpPr>
          <p:cNvPr id="19" name="Nadpis">
            <a:extLst>
              <a:ext uri="{FF2B5EF4-FFF2-40B4-BE49-F238E27FC236}">
                <a16:creationId xmlns:a16="http://schemas.microsoft.com/office/drawing/2014/main" id="{4497F9D7-BD15-324E-9E06-A8A8E65991AA}"/>
              </a:ext>
            </a:extLst>
          </p:cNvPr>
          <p:cNvSpPr txBox="1"/>
          <p:nvPr/>
        </p:nvSpPr>
        <p:spPr>
          <a:xfrm>
            <a:off x="1982512" y="5286842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Počet </a:t>
            </a:r>
            <a:r>
              <a:rPr lang="sk-SK" sz="1600" b="1" dirty="0" err="1">
                <a:latin typeface="Work Sans" pitchFamily="2" charset="0"/>
              </a:rPr>
              <a:t>návštěv</a:t>
            </a:r>
            <a:r>
              <a:rPr lang="sk-SK" sz="1600" b="1" dirty="0">
                <a:latin typeface="Work Sans" pitchFamily="2" charset="0"/>
              </a:rPr>
              <a:t> profilu </a:t>
            </a:r>
            <a:r>
              <a:rPr lang="sk-SK" sz="1600" dirty="0">
                <a:latin typeface="Work Sans" pitchFamily="2" charset="0"/>
              </a:rPr>
              <a:t>je </a:t>
            </a:r>
            <a:r>
              <a:rPr lang="sk-SK" sz="1600" b="1" dirty="0">
                <a:latin typeface="Work Sans" pitchFamily="2" charset="0"/>
              </a:rPr>
              <a:t>18,7 tisíc </a:t>
            </a:r>
            <a:r>
              <a:rPr lang="sk-SK" sz="1600" dirty="0">
                <a:latin typeface="Work Sans" pitchFamily="2" charset="0"/>
              </a:rPr>
              <a:t>zobrazení</a:t>
            </a:r>
          </a:p>
        </p:txBody>
      </p:sp>
      <p:sp>
        <p:nvSpPr>
          <p:cNvPr id="17" name="Nadpis">
            <a:extLst>
              <a:ext uri="{FF2B5EF4-FFF2-40B4-BE49-F238E27FC236}">
                <a16:creationId xmlns:a16="http://schemas.microsoft.com/office/drawing/2014/main" id="{E7AC7954-19CC-C346-A149-3A0366538D69}"/>
              </a:ext>
            </a:extLst>
          </p:cNvPr>
          <p:cNvSpPr txBox="1"/>
          <p:nvPr/>
        </p:nvSpPr>
        <p:spPr>
          <a:xfrm>
            <a:off x="2116316" y="2124632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počet </a:t>
            </a:r>
            <a:r>
              <a:rPr lang="sk-SK" sz="1600" b="1" dirty="0" err="1">
                <a:latin typeface="Work Sans" pitchFamily="2" charset="0"/>
              </a:rPr>
              <a:t>sledujících</a:t>
            </a:r>
            <a:r>
              <a:rPr lang="sk-SK" sz="1600" b="1" dirty="0">
                <a:latin typeface="Work Sans" pitchFamily="2" charset="0"/>
              </a:rPr>
              <a:t> na FB</a:t>
            </a:r>
          </a:p>
          <a:p>
            <a:r>
              <a:rPr lang="sk-SK" sz="1400" dirty="0">
                <a:latin typeface="Work Sans" pitchFamily="2" charset="0"/>
              </a:rPr>
              <a:t>je </a:t>
            </a:r>
            <a:r>
              <a:rPr lang="sk-SK" sz="1600" b="1" dirty="0">
                <a:latin typeface="Work Sans" pitchFamily="2" charset="0"/>
              </a:rPr>
              <a:t>11,4 tisíc</a:t>
            </a:r>
            <a:endParaRPr lang="sk-SK" sz="1400" b="1" dirty="0">
              <a:latin typeface="Work Sans" pitchFamily="2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A549330-A3E1-384B-A45E-761A46E1A6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5289" y="5259556"/>
            <a:ext cx="895574" cy="112451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5941CB8-7911-97A4-9466-9A25C28B2E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04" y="2104436"/>
            <a:ext cx="1078465" cy="131008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696924DD-9FED-DE44-26D7-D29850B52E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04" y="3758356"/>
            <a:ext cx="984041" cy="1235600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97FDA830-868B-06CA-7599-65BBDC5F93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1" y="2882205"/>
            <a:ext cx="1659318" cy="458452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FDB2B6F9-46E2-4B58-0CA9-3FA2E37BB1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93" y="4535504"/>
            <a:ext cx="1280817" cy="458452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7BA7ED67-B284-D15E-02C1-532AD63610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61" y="5925622"/>
            <a:ext cx="1659318" cy="458452"/>
          </a:xfrm>
          <a:prstGeom prst="rect">
            <a:avLst/>
          </a:prstGeom>
        </p:spPr>
      </p:pic>
      <p:pic>
        <p:nvPicPr>
          <p:cNvPr id="36" name="Obrázek 35" descr="Obsah obrázku bílé, design&#10;&#10;Popis byl vytvořen automaticky">
            <a:extLst>
              <a:ext uri="{FF2B5EF4-FFF2-40B4-BE49-F238E27FC236}">
                <a16:creationId xmlns:a16="http://schemas.microsoft.com/office/drawing/2014/main" id="{3CB7E415-6663-1190-4E72-E180F94A99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516" y="4076080"/>
            <a:ext cx="1485900" cy="406400"/>
          </a:xfrm>
          <a:prstGeom prst="rect">
            <a:avLst/>
          </a:prstGeom>
        </p:spPr>
      </p:pic>
      <p:pic>
        <p:nvPicPr>
          <p:cNvPr id="38" name="Obrázek 37" descr="Obsah obrázku bílé, design&#10;&#10;Popis byl vytvořen automaticky">
            <a:extLst>
              <a:ext uri="{FF2B5EF4-FFF2-40B4-BE49-F238E27FC236}">
                <a16:creationId xmlns:a16="http://schemas.microsoft.com/office/drawing/2014/main" id="{500024D0-8AE1-0C65-6829-EDAC5E4588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733" y="3847992"/>
            <a:ext cx="1485900" cy="406400"/>
          </a:xfrm>
          <a:prstGeom prst="rect">
            <a:avLst/>
          </a:prstGeom>
        </p:spPr>
      </p:pic>
      <p:pic>
        <p:nvPicPr>
          <p:cNvPr id="47" name="Obrázek 46" descr="Obsah obrázku bílé, design&#10;&#10;Popis byl vytvořen automaticky">
            <a:extLst>
              <a:ext uri="{FF2B5EF4-FFF2-40B4-BE49-F238E27FC236}">
                <a16:creationId xmlns:a16="http://schemas.microsoft.com/office/drawing/2014/main" id="{2348E245-757B-31E0-A959-3101824CA8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625" y="3772329"/>
            <a:ext cx="863600" cy="431800"/>
          </a:xfrm>
          <a:prstGeom prst="rect">
            <a:avLst/>
          </a:prstGeom>
        </p:spPr>
      </p:pic>
      <p:pic>
        <p:nvPicPr>
          <p:cNvPr id="48" name="Obrázek 47" descr="Obsah obrázku bílé, design&#10;&#10;Popis byl vytvořen automaticky">
            <a:extLst>
              <a:ext uri="{FF2B5EF4-FFF2-40B4-BE49-F238E27FC236}">
                <a16:creationId xmlns:a16="http://schemas.microsoft.com/office/drawing/2014/main" id="{C5AD44BB-359B-88DF-A0B5-4A8C2A580B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472" y="4023695"/>
            <a:ext cx="863600" cy="4318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F495CCB-52BF-E7DE-3F04-36FC705230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96588" y="908888"/>
            <a:ext cx="3842290" cy="276536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B017BB54-CF09-DD4A-0E2C-6964B8F3F0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98278" y="3728484"/>
            <a:ext cx="3740600" cy="289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2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bílé, design&#10;&#10;Popis byl vytvořen automaticky">
            <a:extLst>
              <a:ext uri="{FF2B5EF4-FFF2-40B4-BE49-F238E27FC236}">
                <a16:creationId xmlns:a16="http://schemas.microsoft.com/office/drawing/2014/main" id="{B9E2F135-DE02-302B-C18A-0BA21CDD9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06" y="2744456"/>
            <a:ext cx="1134081" cy="999071"/>
          </a:xfrm>
          <a:prstGeom prst="rect">
            <a:avLst/>
          </a:prstGeom>
        </p:spPr>
      </p:pic>
      <p:sp>
        <p:nvSpPr>
          <p:cNvPr id="11" name="Nadpis"/>
          <p:cNvSpPr txBox="1"/>
          <p:nvPr/>
        </p:nvSpPr>
        <p:spPr>
          <a:xfrm>
            <a:off x="1575881" y="399346"/>
            <a:ext cx="10041496" cy="1261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800" dirty="0" err="1">
                <a:latin typeface="Work Sans" pitchFamily="2" charset="0"/>
              </a:rPr>
              <a:t>Vyhodnocení</a:t>
            </a:r>
            <a:r>
              <a:rPr lang="sk-SK" sz="2800" dirty="0">
                <a:latin typeface="Work Sans" pitchFamily="2" charset="0"/>
              </a:rPr>
              <a:t> </a:t>
            </a:r>
            <a:r>
              <a:rPr lang="sk-SK" sz="2800" dirty="0" err="1">
                <a:latin typeface="Work Sans" pitchFamily="2" charset="0"/>
              </a:rPr>
              <a:t>sociálních</a:t>
            </a:r>
            <a:r>
              <a:rPr lang="sk-SK" sz="2800" dirty="0">
                <a:latin typeface="Work Sans" pitchFamily="2" charset="0"/>
              </a:rPr>
              <a:t> sítí (1.3.2024-31.3.2024)</a:t>
            </a:r>
          </a:p>
          <a:p>
            <a:r>
              <a:rPr lang="sk-SK" sz="4800" b="1" dirty="0">
                <a:solidFill>
                  <a:srgbClr val="224B9E"/>
                </a:solidFill>
                <a:latin typeface="Neutraface 2 Display Titling" panose="02000803040000020004" pitchFamily="2" charset="0"/>
              </a:rPr>
              <a:t>Facebook</a:t>
            </a:r>
            <a:endParaRPr lang="sk-SK" sz="4800" b="1" dirty="0">
              <a:solidFill>
                <a:srgbClr val="224B9E"/>
              </a:solidFill>
              <a:latin typeface="Work Sans" pitchFamily="2" charset="0"/>
            </a:endParaRP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62E65204-A176-0740-A54A-F7DA5E6CDC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93" y="616933"/>
            <a:ext cx="797554" cy="797554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D69CA6E3-B52C-824A-B89F-A9738E7F14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691" y="3596979"/>
            <a:ext cx="1094297" cy="1374041"/>
          </a:xfrm>
          <a:prstGeom prst="rect">
            <a:avLst/>
          </a:prstGeom>
        </p:spPr>
      </p:pic>
      <p:pic>
        <p:nvPicPr>
          <p:cNvPr id="5" name="Obrázek 4" descr="Obsah obrázku bílé, design&#10;&#10;Popis byl vytvořen automaticky">
            <a:extLst>
              <a:ext uri="{FF2B5EF4-FFF2-40B4-BE49-F238E27FC236}">
                <a16:creationId xmlns:a16="http://schemas.microsoft.com/office/drawing/2014/main" id="{3505C50F-D253-C36E-9E8D-D0DCC35E29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06" y="4355190"/>
            <a:ext cx="1134081" cy="999071"/>
          </a:xfrm>
          <a:prstGeom prst="rect">
            <a:avLst/>
          </a:prstGeom>
        </p:spPr>
      </p:pic>
      <p:pic>
        <p:nvPicPr>
          <p:cNvPr id="7" name="Obrázek 6" descr="Obsah obrázku bílé, design&#10;&#10;Popis byl vytvořen automaticky">
            <a:extLst>
              <a:ext uri="{FF2B5EF4-FFF2-40B4-BE49-F238E27FC236}">
                <a16:creationId xmlns:a16="http://schemas.microsoft.com/office/drawing/2014/main" id="{86C369C5-07B0-02BB-76BB-E7DDF5FD0E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24" y="5679276"/>
            <a:ext cx="1134081" cy="99907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8372C05-952D-3653-B1F8-28652AA217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906" y="2005005"/>
            <a:ext cx="1134081" cy="1423995"/>
          </a:xfrm>
          <a:prstGeom prst="rect">
            <a:avLst/>
          </a:prstGeom>
        </p:spPr>
      </p:pic>
      <p:pic>
        <p:nvPicPr>
          <p:cNvPr id="9" name="Obrázek 8" descr="Obsah obrázku bílé, design&#10;&#10;Popis byl vytvořen automaticky">
            <a:extLst>
              <a:ext uri="{FF2B5EF4-FFF2-40B4-BE49-F238E27FC236}">
                <a16:creationId xmlns:a16="http://schemas.microsoft.com/office/drawing/2014/main" id="{3D635CB2-81F5-1F40-6680-921B9F220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90" y="2744456"/>
            <a:ext cx="1134081" cy="911741"/>
          </a:xfrm>
          <a:prstGeom prst="rect">
            <a:avLst/>
          </a:prstGeom>
        </p:spPr>
      </p:pic>
      <p:sp>
        <p:nvSpPr>
          <p:cNvPr id="14" name="Nadpis">
            <a:extLst>
              <a:ext uri="{FF2B5EF4-FFF2-40B4-BE49-F238E27FC236}">
                <a16:creationId xmlns:a16="http://schemas.microsoft.com/office/drawing/2014/main" id="{50B37871-63CC-B651-C1AE-602819579FB4}"/>
              </a:ext>
            </a:extLst>
          </p:cNvPr>
          <p:cNvSpPr txBox="1"/>
          <p:nvPr/>
        </p:nvSpPr>
        <p:spPr>
          <a:xfrm>
            <a:off x="1643988" y="2067835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počet </a:t>
            </a:r>
            <a:r>
              <a:rPr lang="sk-SK" sz="1600" b="1" dirty="0" err="1">
                <a:latin typeface="Work Sans" pitchFamily="2" charset="0"/>
              </a:rPr>
              <a:t>interakcí</a:t>
            </a:r>
            <a:r>
              <a:rPr lang="sk-SK" sz="1600" b="1" dirty="0">
                <a:latin typeface="Work Sans" pitchFamily="2" charset="0"/>
              </a:rPr>
              <a:t> s </a:t>
            </a:r>
            <a:r>
              <a:rPr lang="sk-SK" sz="1600" b="1" dirty="0" err="1">
                <a:latin typeface="Work Sans" pitchFamily="2" charset="0"/>
              </a:rPr>
              <a:t>publikem</a:t>
            </a:r>
            <a:endParaRPr lang="sk-SK" sz="1600" b="1" dirty="0">
              <a:latin typeface="Work Sans" pitchFamily="2" charset="0"/>
            </a:endParaRPr>
          </a:p>
          <a:p>
            <a:r>
              <a:rPr lang="sk-SK" sz="1400" dirty="0">
                <a:latin typeface="Work Sans" pitchFamily="2" charset="0"/>
              </a:rPr>
              <a:t>je </a:t>
            </a:r>
            <a:r>
              <a:rPr lang="sk-SK" sz="1600" b="1" dirty="0">
                <a:latin typeface="Work Sans" pitchFamily="2" charset="0"/>
              </a:rPr>
              <a:t>8,1 tisíc</a:t>
            </a:r>
            <a:endParaRPr lang="sk-SK" sz="1400" b="1" dirty="0">
              <a:latin typeface="Work Sans" pitchFamily="2" charset="0"/>
            </a:endParaRPr>
          </a:p>
        </p:txBody>
      </p:sp>
      <p:sp>
        <p:nvSpPr>
          <p:cNvPr id="26" name="Nadpis">
            <a:extLst>
              <a:ext uri="{FF2B5EF4-FFF2-40B4-BE49-F238E27FC236}">
                <a16:creationId xmlns:a16="http://schemas.microsoft.com/office/drawing/2014/main" id="{987C148F-F259-34D7-665C-9CC359E9AB5B}"/>
              </a:ext>
            </a:extLst>
          </p:cNvPr>
          <p:cNvSpPr txBox="1"/>
          <p:nvPr/>
        </p:nvSpPr>
        <p:spPr>
          <a:xfrm>
            <a:off x="854470" y="5967917"/>
            <a:ext cx="1045084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cs-CZ" sz="1050" b="1" i="0" u="none" strike="noStrike" dirty="0">
                <a:solidFill>
                  <a:srgbClr val="1C2B33"/>
                </a:solidFill>
                <a:effectLst/>
                <a:latin typeface="-apple-system"/>
              </a:rPr>
              <a:t>________________________________________________________________________________________________________________________________________________________</a:t>
            </a:r>
          </a:p>
          <a:p>
            <a:endParaRPr lang="cs-CZ" sz="1050" b="1" i="0" u="none" strike="noStrike" dirty="0">
              <a:solidFill>
                <a:srgbClr val="1C2B33"/>
              </a:solidFill>
              <a:effectLst/>
              <a:latin typeface="-apple-system"/>
            </a:endParaRPr>
          </a:p>
          <a:p>
            <a:r>
              <a:rPr lang="cs-CZ" sz="1050" b="1" i="0" u="none" strike="noStrike" dirty="0">
                <a:solidFill>
                  <a:srgbClr val="1C2B33"/>
                </a:solidFill>
                <a:effectLst/>
                <a:latin typeface="-apple-system"/>
              </a:rPr>
              <a:t>Interakce </a:t>
            </a:r>
            <a:r>
              <a:rPr lang="cs-CZ" sz="1050" b="0" i="0" u="none" strike="noStrike" dirty="0">
                <a:solidFill>
                  <a:srgbClr val="1C2B33"/>
                </a:solidFill>
                <a:effectLst/>
                <a:latin typeface="-apple-system"/>
              </a:rPr>
              <a:t>= Počet reakcí, uložení, komentářů, sdílení a odpovědí u vašeho obsahu, včetně reklam. Obsah může zahrnovat příspěvky, příběhy, </a:t>
            </a:r>
            <a:r>
              <a:rPr lang="cs-CZ" sz="1050" b="0" i="0" u="none" strike="noStrike" dirty="0" err="1">
                <a:solidFill>
                  <a:srgbClr val="1C2B33"/>
                </a:solidFill>
                <a:effectLst/>
                <a:latin typeface="-apple-system"/>
              </a:rPr>
              <a:t>reely</a:t>
            </a:r>
            <a:r>
              <a:rPr lang="cs-CZ" sz="1050" b="0" i="0" u="none" strike="noStrike" dirty="0">
                <a:solidFill>
                  <a:srgbClr val="1C2B33"/>
                </a:solidFill>
                <a:effectLst/>
                <a:latin typeface="-apple-system"/>
              </a:rPr>
              <a:t>, videa a další formáty. Metrika započítává všechny interakce, i ty odebrané.</a:t>
            </a:r>
            <a:endParaRPr lang="sk-SK" sz="1000" b="1" dirty="0">
              <a:latin typeface="Work Sans" pitchFamily="2" charset="0"/>
            </a:endParaRPr>
          </a:p>
        </p:txBody>
      </p:sp>
      <p:sp>
        <p:nvSpPr>
          <p:cNvPr id="29" name="Nadpis">
            <a:extLst>
              <a:ext uri="{FF2B5EF4-FFF2-40B4-BE49-F238E27FC236}">
                <a16:creationId xmlns:a16="http://schemas.microsoft.com/office/drawing/2014/main" id="{14AA1A51-F0A7-6E1D-1938-F90EC79E7A97}"/>
              </a:ext>
            </a:extLst>
          </p:cNvPr>
          <p:cNvSpPr txBox="1"/>
          <p:nvPr/>
        </p:nvSpPr>
        <p:spPr>
          <a:xfrm>
            <a:off x="1595461" y="3679561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počet publikovaných </a:t>
            </a:r>
            <a:r>
              <a:rPr lang="sk-SK" sz="1600" b="1" dirty="0" err="1">
                <a:latin typeface="Work Sans" pitchFamily="2" charset="0"/>
              </a:rPr>
              <a:t>příspěvků</a:t>
            </a:r>
            <a:r>
              <a:rPr lang="sk-SK" sz="1600" b="1" dirty="0">
                <a:latin typeface="Work Sans" pitchFamily="2" charset="0"/>
              </a:rPr>
              <a:t> </a:t>
            </a:r>
            <a:r>
              <a:rPr lang="sk-SK" sz="1600" dirty="0">
                <a:latin typeface="Work Sans" pitchFamily="2" charset="0"/>
              </a:rPr>
              <a:t>za dané období je 38</a:t>
            </a:r>
            <a:endParaRPr lang="sk-SK" sz="1400" b="1" dirty="0">
              <a:latin typeface="Work Sans" pitchFamily="2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9AA6A9E-1182-0A0A-BB7C-93FB608B74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8865" y="2161720"/>
            <a:ext cx="5994510" cy="179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06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adpis">
            <a:extLst>
              <a:ext uri="{FF2B5EF4-FFF2-40B4-BE49-F238E27FC236}">
                <a16:creationId xmlns:a16="http://schemas.microsoft.com/office/drawing/2014/main" id="{F0455F5B-2BAC-E346-A92E-5D863F1C3C9A}"/>
              </a:ext>
            </a:extLst>
          </p:cNvPr>
          <p:cNvSpPr txBox="1"/>
          <p:nvPr/>
        </p:nvSpPr>
        <p:spPr>
          <a:xfrm>
            <a:off x="854470" y="1888369"/>
            <a:ext cx="11120819" cy="40011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000" b="1" dirty="0">
                <a:latin typeface="Work Sans" pitchFamily="2" charset="0"/>
              </a:rPr>
              <a:t>3 </a:t>
            </a:r>
            <a:r>
              <a:rPr lang="sk-SK" sz="2000" b="1" dirty="0" err="1">
                <a:latin typeface="Work Sans" pitchFamily="2" charset="0"/>
              </a:rPr>
              <a:t>nejlepší</a:t>
            </a:r>
            <a:r>
              <a:rPr lang="sk-SK" sz="2000" b="1" dirty="0">
                <a:latin typeface="Work Sans" pitchFamily="2" charset="0"/>
              </a:rPr>
              <a:t> </a:t>
            </a:r>
            <a:r>
              <a:rPr lang="sk-SK" sz="2000" b="1" dirty="0" err="1">
                <a:latin typeface="Work Sans" pitchFamily="2" charset="0"/>
              </a:rPr>
              <a:t>příspěvky</a:t>
            </a:r>
            <a:r>
              <a:rPr lang="sk-SK" sz="2000" b="1" dirty="0">
                <a:latin typeface="Work Sans" pitchFamily="2" charset="0"/>
              </a:rPr>
              <a:t> s </a:t>
            </a:r>
            <a:r>
              <a:rPr lang="sk-SK" sz="2000" b="1" dirty="0" err="1">
                <a:latin typeface="Work Sans" pitchFamily="2" charset="0"/>
              </a:rPr>
              <a:t>největším</a:t>
            </a:r>
            <a:r>
              <a:rPr lang="sk-SK" sz="2000" b="1" dirty="0">
                <a:latin typeface="Work Sans" pitchFamily="2" charset="0"/>
              </a:rPr>
              <a:t> </a:t>
            </a:r>
            <a:r>
              <a:rPr lang="sk-SK" sz="2000" b="1" dirty="0" err="1">
                <a:latin typeface="Work Sans" pitchFamily="2" charset="0"/>
              </a:rPr>
              <a:t>dosahem</a:t>
            </a:r>
            <a:r>
              <a:rPr lang="sk-SK" sz="2000" b="1" dirty="0">
                <a:latin typeface="Work Sans" pitchFamily="2" charset="0"/>
              </a:rPr>
              <a:t> </a:t>
            </a:r>
            <a:r>
              <a:rPr lang="sk-SK" sz="2000" dirty="0">
                <a:latin typeface="Work Sans" pitchFamily="2" charset="0"/>
              </a:rPr>
              <a:t>za </a:t>
            </a:r>
            <a:r>
              <a:rPr lang="sk-SK" sz="2000" dirty="0" err="1">
                <a:latin typeface="Work Sans" pitchFamily="2" charset="0"/>
              </a:rPr>
              <a:t>hodnocené</a:t>
            </a:r>
            <a:r>
              <a:rPr lang="sk-SK" sz="2000" dirty="0">
                <a:latin typeface="Work Sans" pitchFamily="2" charset="0"/>
              </a:rPr>
              <a:t> období</a:t>
            </a:r>
          </a:p>
        </p:txBody>
      </p:sp>
      <p:sp>
        <p:nvSpPr>
          <p:cNvPr id="6" name="Nadpis">
            <a:extLst>
              <a:ext uri="{FF2B5EF4-FFF2-40B4-BE49-F238E27FC236}">
                <a16:creationId xmlns:a16="http://schemas.microsoft.com/office/drawing/2014/main" id="{5972FC1A-85D9-4046-B262-CE4B675C6D96}"/>
              </a:ext>
            </a:extLst>
          </p:cNvPr>
          <p:cNvSpPr txBox="1"/>
          <p:nvPr/>
        </p:nvSpPr>
        <p:spPr>
          <a:xfrm>
            <a:off x="870537" y="5661202"/>
            <a:ext cx="23664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200" b="1" dirty="0">
                <a:latin typeface="Work Sans" pitchFamily="2" charset="0"/>
              </a:rPr>
              <a:t>Dosah </a:t>
            </a:r>
            <a:r>
              <a:rPr lang="sk-SK" sz="1200" b="1" dirty="0" err="1">
                <a:latin typeface="Work Sans" pitchFamily="2" charset="0"/>
              </a:rPr>
              <a:t>příspěvku</a:t>
            </a:r>
            <a:r>
              <a:rPr lang="sk-SK" sz="1200" b="1" dirty="0">
                <a:latin typeface="Work Sans" pitchFamily="2" charset="0"/>
              </a:rPr>
              <a:t>: 38 363</a:t>
            </a:r>
          </a:p>
          <a:p>
            <a:r>
              <a:rPr lang="sk-SK" sz="1200" dirty="0">
                <a:latin typeface="Work Sans" pitchFamily="2" charset="0"/>
              </a:rPr>
              <a:t>Počet zobrazení: 39 626</a:t>
            </a:r>
          </a:p>
          <a:p>
            <a:r>
              <a:rPr lang="sk-SK" sz="1200" dirty="0">
                <a:latin typeface="Work Sans" pitchFamily="2" charset="0"/>
              </a:rPr>
              <a:t>Počet </a:t>
            </a:r>
            <a:r>
              <a:rPr lang="sk-SK" sz="1200" dirty="0" err="1">
                <a:latin typeface="Work Sans" pitchFamily="2" charset="0"/>
              </a:rPr>
              <a:t>interakcí</a:t>
            </a:r>
            <a:r>
              <a:rPr lang="sk-SK" sz="1200" dirty="0">
                <a:latin typeface="Work Sans" pitchFamily="2" charset="0"/>
              </a:rPr>
              <a:t>: 294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39111D35-596F-FD4F-A0E1-B6493A38A9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93" y="616933"/>
            <a:ext cx="797554" cy="797554"/>
          </a:xfrm>
          <a:prstGeom prst="rect">
            <a:avLst/>
          </a:prstGeom>
        </p:spPr>
      </p:pic>
      <p:sp>
        <p:nvSpPr>
          <p:cNvPr id="16" name="Nadpis">
            <a:extLst>
              <a:ext uri="{FF2B5EF4-FFF2-40B4-BE49-F238E27FC236}">
                <a16:creationId xmlns:a16="http://schemas.microsoft.com/office/drawing/2014/main" id="{73EBC2D3-F318-084E-BE40-002FB89FEC9A}"/>
              </a:ext>
            </a:extLst>
          </p:cNvPr>
          <p:cNvSpPr txBox="1"/>
          <p:nvPr/>
        </p:nvSpPr>
        <p:spPr>
          <a:xfrm>
            <a:off x="1575881" y="399346"/>
            <a:ext cx="10041496" cy="1261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800" dirty="0" err="1">
                <a:latin typeface="Work Sans" pitchFamily="2" charset="0"/>
              </a:rPr>
              <a:t>Vyhodnocení</a:t>
            </a:r>
            <a:r>
              <a:rPr lang="sk-SK" sz="2800" dirty="0">
                <a:latin typeface="Work Sans" pitchFamily="2" charset="0"/>
              </a:rPr>
              <a:t> </a:t>
            </a:r>
            <a:r>
              <a:rPr lang="sk-SK" sz="2800" dirty="0" err="1">
                <a:latin typeface="Work Sans" pitchFamily="2" charset="0"/>
              </a:rPr>
              <a:t>sociálních</a:t>
            </a:r>
            <a:r>
              <a:rPr lang="sk-SK" sz="2800" dirty="0">
                <a:latin typeface="Work Sans" pitchFamily="2" charset="0"/>
              </a:rPr>
              <a:t> sítí (1.3.2024-31.3.2024)</a:t>
            </a:r>
          </a:p>
          <a:p>
            <a:r>
              <a:rPr lang="sk-SK" sz="4800" b="1" dirty="0">
                <a:solidFill>
                  <a:srgbClr val="224B9E"/>
                </a:solidFill>
                <a:latin typeface="Neutraface 2 Display Titling" panose="02000803040000020004" pitchFamily="2" charset="0"/>
              </a:rPr>
              <a:t>Facebook</a:t>
            </a:r>
            <a:endParaRPr lang="sk-SK" sz="4800" b="1" dirty="0">
              <a:solidFill>
                <a:srgbClr val="224B9E"/>
              </a:solidFill>
              <a:latin typeface="Work Sans" pitchFamily="2" charset="0"/>
            </a:endParaRPr>
          </a:p>
        </p:txBody>
      </p:sp>
      <p:sp>
        <p:nvSpPr>
          <p:cNvPr id="5" name="Nadpis">
            <a:extLst>
              <a:ext uri="{FF2B5EF4-FFF2-40B4-BE49-F238E27FC236}">
                <a16:creationId xmlns:a16="http://schemas.microsoft.com/office/drawing/2014/main" id="{E5413E01-0422-5B30-DB32-340C3DB0290D}"/>
              </a:ext>
            </a:extLst>
          </p:cNvPr>
          <p:cNvSpPr txBox="1"/>
          <p:nvPr/>
        </p:nvSpPr>
        <p:spPr>
          <a:xfrm>
            <a:off x="4912757" y="5661202"/>
            <a:ext cx="23664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200" b="1" dirty="0">
                <a:latin typeface="Work Sans" pitchFamily="2" charset="0"/>
              </a:rPr>
              <a:t>Dosah </a:t>
            </a:r>
            <a:r>
              <a:rPr lang="sk-SK" sz="1200" b="1" dirty="0" err="1">
                <a:latin typeface="Work Sans" pitchFamily="2" charset="0"/>
              </a:rPr>
              <a:t>příspěvku</a:t>
            </a:r>
            <a:r>
              <a:rPr lang="sk-SK" sz="1200" b="1" dirty="0">
                <a:latin typeface="Work Sans" pitchFamily="2" charset="0"/>
              </a:rPr>
              <a:t>: 7 416</a:t>
            </a:r>
          </a:p>
          <a:p>
            <a:r>
              <a:rPr lang="sk-SK" sz="1200" dirty="0">
                <a:latin typeface="Work Sans" pitchFamily="2" charset="0"/>
              </a:rPr>
              <a:t>Počet zobrazení: 7 743</a:t>
            </a:r>
          </a:p>
          <a:p>
            <a:r>
              <a:rPr lang="sk-SK" sz="1200" dirty="0">
                <a:latin typeface="Work Sans" pitchFamily="2" charset="0"/>
              </a:rPr>
              <a:t>Počet </a:t>
            </a:r>
            <a:r>
              <a:rPr lang="sk-SK" sz="1200" dirty="0" err="1">
                <a:latin typeface="Work Sans" pitchFamily="2" charset="0"/>
              </a:rPr>
              <a:t>interakcí</a:t>
            </a:r>
            <a:r>
              <a:rPr lang="sk-SK" sz="1200" dirty="0">
                <a:latin typeface="Work Sans" pitchFamily="2" charset="0"/>
              </a:rPr>
              <a:t>: 76</a:t>
            </a:r>
          </a:p>
        </p:txBody>
      </p:sp>
      <p:sp>
        <p:nvSpPr>
          <p:cNvPr id="7" name="Nadpis">
            <a:extLst>
              <a:ext uri="{FF2B5EF4-FFF2-40B4-BE49-F238E27FC236}">
                <a16:creationId xmlns:a16="http://schemas.microsoft.com/office/drawing/2014/main" id="{70DB9D9D-36C8-D10F-5874-C9568BFC2DF2}"/>
              </a:ext>
            </a:extLst>
          </p:cNvPr>
          <p:cNvSpPr txBox="1"/>
          <p:nvPr/>
        </p:nvSpPr>
        <p:spPr>
          <a:xfrm>
            <a:off x="8481631" y="5663879"/>
            <a:ext cx="23664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200" b="1" dirty="0">
                <a:latin typeface="Work Sans" pitchFamily="2" charset="0"/>
              </a:rPr>
              <a:t>Dosah </a:t>
            </a:r>
            <a:r>
              <a:rPr lang="sk-SK" sz="1200" b="1" dirty="0" err="1">
                <a:latin typeface="Work Sans" pitchFamily="2" charset="0"/>
              </a:rPr>
              <a:t>příspěvku</a:t>
            </a:r>
            <a:r>
              <a:rPr lang="sk-SK" sz="1200" b="1" dirty="0">
                <a:latin typeface="Work Sans" pitchFamily="2" charset="0"/>
              </a:rPr>
              <a:t>: 6 631</a:t>
            </a:r>
          </a:p>
          <a:p>
            <a:r>
              <a:rPr lang="sk-SK" sz="1200" dirty="0">
                <a:latin typeface="Work Sans" pitchFamily="2" charset="0"/>
              </a:rPr>
              <a:t>Počet zobrazení: 6 891</a:t>
            </a:r>
          </a:p>
          <a:p>
            <a:r>
              <a:rPr lang="sk-SK" sz="1200" dirty="0">
                <a:latin typeface="Work Sans" pitchFamily="2" charset="0"/>
              </a:rPr>
              <a:t>Počet </a:t>
            </a:r>
            <a:r>
              <a:rPr lang="sk-SK" sz="1200" dirty="0" err="1">
                <a:latin typeface="Work Sans" pitchFamily="2" charset="0"/>
              </a:rPr>
              <a:t>interakcí</a:t>
            </a:r>
            <a:r>
              <a:rPr lang="sk-SK" sz="1200" dirty="0">
                <a:latin typeface="Work Sans" pitchFamily="2" charset="0"/>
              </a:rPr>
              <a:t>: 646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4BA7F0D-2E6F-6C6A-7A6C-83EFE3872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745" y="2288479"/>
            <a:ext cx="1824456" cy="3407661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7FFCE030-1F8A-AA16-6BC8-8B0019783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351" y="2249737"/>
            <a:ext cx="2463891" cy="3407661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A0035EF3-2799-7AD3-735F-9C7941486B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1631" y="2249737"/>
            <a:ext cx="1758168" cy="3255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9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69159D6-2B55-5548-B009-DE9EAF401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645"/>
            <a:ext cx="12192000" cy="6852355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783CDB69-181D-654D-921C-E1DC376C02F8}"/>
              </a:ext>
            </a:extLst>
          </p:cNvPr>
          <p:cNvSpPr/>
          <p:nvPr/>
        </p:nvSpPr>
        <p:spPr>
          <a:xfrm>
            <a:off x="2004437" y="3897004"/>
            <a:ext cx="68810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4800" b="1" dirty="0">
                <a:solidFill>
                  <a:schemeClr val="bg1"/>
                </a:solidFill>
                <a:latin typeface="Neutraface 2 Display Titling" panose="02000803040000020004" pitchFamily="2" charset="0"/>
              </a:rPr>
              <a:t>INSTAGRAM</a:t>
            </a:r>
            <a:endParaRPr lang="sk-SK" sz="4800" b="1" dirty="0">
              <a:solidFill>
                <a:schemeClr val="bg1"/>
              </a:solidFill>
              <a:latin typeface="Biotif Bold" pitchFamily="2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5AB110A-3ED0-FA41-B178-CEC074B59D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965" y="2126966"/>
            <a:ext cx="1302034" cy="130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53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"/>
          <p:cNvSpPr txBox="1"/>
          <p:nvPr/>
        </p:nvSpPr>
        <p:spPr>
          <a:xfrm>
            <a:off x="1575881" y="399346"/>
            <a:ext cx="10041496" cy="1261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800" dirty="0" err="1">
                <a:latin typeface="Work Sans" pitchFamily="2" charset="0"/>
              </a:rPr>
              <a:t>Vyhodnocení</a:t>
            </a:r>
            <a:r>
              <a:rPr lang="sk-SK" sz="2800" dirty="0">
                <a:latin typeface="Work Sans" pitchFamily="2" charset="0"/>
              </a:rPr>
              <a:t> </a:t>
            </a:r>
            <a:r>
              <a:rPr lang="sk-SK" sz="2800" dirty="0" err="1">
                <a:latin typeface="Work Sans" pitchFamily="2" charset="0"/>
              </a:rPr>
              <a:t>sociálních</a:t>
            </a:r>
            <a:r>
              <a:rPr lang="sk-SK" sz="2800" dirty="0">
                <a:latin typeface="Work Sans" pitchFamily="2" charset="0"/>
              </a:rPr>
              <a:t> sítí (1.3.2024-31.3.2024)</a:t>
            </a:r>
          </a:p>
          <a:p>
            <a:r>
              <a:rPr lang="sk-SK" sz="4800" b="1" dirty="0">
                <a:solidFill>
                  <a:srgbClr val="FA6094"/>
                </a:solidFill>
                <a:latin typeface="Neutraface 2 Display Titling" panose="02000803040000020004" pitchFamily="2" charset="0"/>
              </a:rPr>
              <a:t>INSTAGRAM</a:t>
            </a:r>
            <a:endParaRPr lang="sk-SK" sz="4800" b="1" dirty="0">
              <a:solidFill>
                <a:srgbClr val="224B9E"/>
              </a:solidFill>
              <a:latin typeface="Work Sans" pitchFamily="2" charset="0"/>
            </a:endParaRPr>
          </a:p>
        </p:txBody>
      </p:sp>
      <p:sp>
        <p:nvSpPr>
          <p:cNvPr id="13" name="Nadpis">
            <a:extLst>
              <a:ext uri="{FF2B5EF4-FFF2-40B4-BE49-F238E27FC236}">
                <a16:creationId xmlns:a16="http://schemas.microsoft.com/office/drawing/2014/main" id="{1ABF80E8-F99D-2843-BE59-4CBA43843A71}"/>
              </a:ext>
            </a:extLst>
          </p:cNvPr>
          <p:cNvSpPr txBox="1"/>
          <p:nvPr/>
        </p:nvSpPr>
        <p:spPr>
          <a:xfrm>
            <a:off x="1982512" y="3762105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dosah </a:t>
            </a:r>
            <a:r>
              <a:rPr lang="sk-SK" sz="1600" b="1" dirty="0" err="1">
                <a:latin typeface="Work Sans" pitchFamily="2" charset="0"/>
              </a:rPr>
              <a:t>příspěvků</a:t>
            </a:r>
            <a:endParaRPr lang="sk-SK" sz="1600" b="1" dirty="0">
              <a:latin typeface="Work Sans" pitchFamily="2" charset="0"/>
            </a:endParaRPr>
          </a:p>
          <a:p>
            <a:r>
              <a:rPr lang="sk-SK" sz="1600" dirty="0">
                <a:latin typeface="Work Sans" pitchFamily="2" charset="0"/>
              </a:rPr>
              <a:t>je 30,2 tisíc </a:t>
            </a:r>
            <a:r>
              <a:rPr lang="sk-SK" sz="1600" dirty="0" err="1">
                <a:latin typeface="Work Sans" pitchFamily="2" charset="0"/>
              </a:rPr>
              <a:t>unikátních</a:t>
            </a:r>
            <a:r>
              <a:rPr lang="sk-SK" sz="1600" dirty="0">
                <a:latin typeface="Work Sans" pitchFamily="2" charset="0"/>
              </a:rPr>
              <a:t> </a:t>
            </a:r>
            <a:r>
              <a:rPr lang="sk-SK" sz="1600" dirty="0" err="1">
                <a:latin typeface="Work Sans" pitchFamily="2" charset="0"/>
              </a:rPr>
              <a:t>uživatelů</a:t>
            </a:r>
            <a:endParaRPr lang="sk-SK" sz="1600" dirty="0">
              <a:latin typeface="Work Sans" pitchFamily="2" charset="0"/>
            </a:endParaRPr>
          </a:p>
        </p:txBody>
      </p:sp>
      <p:sp>
        <p:nvSpPr>
          <p:cNvPr id="19" name="Nadpis">
            <a:extLst>
              <a:ext uri="{FF2B5EF4-FFF2-40B4-BE49-F238E27FC236}">
                <a16:creationId xmlns:a16="http://schemas.microsoft.com/office/drawing/2014/main" id="{4497F9D7-BD15-324E-9E06-A8A8E65991AA}"/>
              </a:ext>
            </a:extLst>
          </p:cNvPr>
          <p:cNvSpPr txBox="1"/>
          <p:nvPr/>
        </p:nvSpPr>
        <p:spPr>
          <a:xfrm>
            <a:off x="1982512" y="5286842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Počet </a:t>
            </a:r>
            <a:r>
              <a:rPr lang="sk-SK" sz="1600" b="1" dirty="0" err="1">
                <a:latin typeface="Work Sans" pitchFamily="2" charset="0"/>
              </a:rPr>
              <a:t>návštěv</a:t>
            </a:r>
            <a:r>
              <a:rPr lang="sk-SK" sz="1600" b="1" dirty="0">
                <a:latin typeface="Work Sans" pitchFamily="2" charset="0"/>
              </a:rPr>
              <a:t> profilu </a:t>
            </a:r>
            <a:r>
              <a:rPr lang="sk-SK" sz="1600" dirty="0">
                <a:latin typeface="Work Sans" pitchFamily="2" charset="0"/>
              </a:rPr>
              <a:t>je </a:t>
            </a:r>
            <a:r>
              <a:rPr lang="sk-SK" sz="1600" b="1" dirty="0">
                <a:latin typeface="Work Sans" pitchFamily="2" charset="0"/>
              </a:rPr>
              <a:t>5,5 tisíc </a:t>
            </a:r>
            <a:r>
              <a:rPr lang="sk-SK" sz="1600" dirty="0">
                <a:latin typeface="Work Sans" pitchFamily="2" charset="0"/>
              </a:rPr>
              <a:t>zobrazení</a:t>
            </a:r>
          </a:p>
        </p:txBody>
      </p:sp>
      <p:sp>
        <p:nvSpPr>
          <p:cNvPr id="17" name="Nadpis">
            <a:extLst>
              <a:ext uri="{FF2B5EF4-FFF2-40B4-BE49-F238E27FC236}">
                <a16:creationId xmlns:a16="http://schemas.microsoft.com/office/drawing/2014/main" id="{E7AC7954-19CC-C346-A149-3A0366538D69}"/>
              </a:ext>
            </a:extLst>
          </p:cNvPr>
          <p:cNvSpPr txBox="1"/>
          <p:nvPr/>
        </p:nvSpPr>
        <p:spPr>
          <a:xfrm>
            <a:off x="2116316" y="2124632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počet </a:t>
            </a:r>
            <a:r>
              <a:rPr lang="sk-SK" sz="1600" b="1" dirty="0" err="1">
                <a:latin typeface="Work Sans" pitchFamily="2" charset="0"/>
              </a:rPr>
              <a:t>sledujících</a:t>
            </a:r>
            <a:r>
              <a:rPr lang="sk-SK" sz="1600" b="1" dirty="0">
                <a:latin typeface="Work Sans" pitchFamily="2" charset="0"/>
              </a:rPr>
              <a:t> na IG</a:t>
            </a:r>
          </a:p>
          <a:p>
            <a:r>
              <a:rPr lang="sk-SK" sz="1400" dirty="0">
                <a:latin typeface="Work Sans" pitchFamily="2" charset="0"/>
              </a:rPr>
              <a:t>je </a:t>
            </a:r>
            <a:r>
              <a:rPr lang="sk-SK" sz="1600" b="1" dirty="0">
                <a:latin typeface="Work Sans" pitchFamily="2" charset="0"/>
              </a:rPr>
              <a:t>5,6 tisíc</a:t>
            </a:r>
            <a:endParaRPr lang="sk-SK" sz="1400" b="1" dirty="0">
              <a:latin typeface="Work Sans" pitchFamily="2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A549330-A3E1-384B-A45E-761A46E1A6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5289" y="5259556"/>
            <a:ext cx="895574" cy="112451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5941CB8-7911-97A4-9466-9A25C28B2E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04" y="2104436"/>
            <a:ext cx="1078465" cy="131008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696924DD-9FED-DE44-26D7-D29850B52E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04" y="3758356"/>
            <a:ext cx="984041" cy="1235600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97FDA830-868B-06CA-7599-65BBDC5F93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1" y="2882205"/>
            <a:ext cx="1659318" cy="458452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FDB2B6F9-46E2-4B58-0CA9-3FA2E37BB1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93" y="4535504"/>
            <a:ext cx="1280817" cy="458452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7BA7ED67-B284-D15E-02C1-532AD63610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61" y="5925622"/>
            <a:ext cx="1659318" cy="458452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B513F84C-99C5-F812-00D1-4A15BE980F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08" y="672957"/>
            <a:ext cx="788639" cy="788639"/>
          </a:xfrm>
          <a:prstGeom prst="rect">
            <a:avLst/>
          </a:prstGeom>
        </p:spPr>
      </p:pic>
      <p:pic>
        <p:nvPicPr>
          <p:cNvPr id="16" name="Obrázek 15" descr="Obsah obrázku bílé, design&#10;&#10;Popis byl vytvořen automaticky">
            <a:extLst>
              <a:ext uri="{FF2B5EF4-FFF2-40B4-BE49-F238E27FC236}">
                <a16:creationId xmlns:a16="http://schemas.microsoft.com/office/drawing/2014/main" id="{14984961-1BEE-F9BA-9AF3-54C73D9CCA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00" y="4180530"/>
            <a:ext cx="1086314" cy="354974"/>
          </a:xfrm>
          <a:prstGeom prst="rect">
            <a:avLst/>
          </a:prstGeom>
        </p:spPr>
      </p:pic>
      <p:pic>
        <p:nvPicPr>
          <p:cNvPr id="29" name="Obrázek 28" descr="Obsah obrázku bílé, design&#10;&#10;Popis byl vytvořen automaticky">
            <a:extLst>
              <a:ext uri="{FF2B5EF4-FFF2-40B4-BE49-F238E27FC236}">
                <a16:creationId xmlns:a16="http://schemas.microsoft.com/office/drawing/2014/main" id="{10167090-22C5-B27D-1EE7-6FC35914BB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488" y="4144089"/>
            <a:ext cx="482912" cy="354975"/>
          </a:xfrm>
          <a:prstGeom prst="rect">
            <a:avLst/>
          </a:prstGeom>
        </p:spPr>
      </p:pic>
      <p:pic>
        <p:nvPicPr>
          <p:cNvPr id="40" name="Obrázek 39" descr="Obsah obrázku bílé, design&#10;&#10;Popis byl vytvořen automaticky">
            <a:extLst>
              <a:ext uri="{FF2B5EF4-FFF2-40B4-BE49-F238E27FC236}">
                <a16:creationId xmlns:a16="http://schemas.microsoft.com/office/drawing/2014/main" id="{DB318D7B-87ED-C7E5-DB6D-B9E6A8DB612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258" y="3980718"/>
            <a:ext cx="704141" cy="366162"/>
          </a:xfrm>
          <a:prstGeom prst="rect">
            <a:avLst/>
          </a:prstGeom>
        </p:spPr>
      </p:pic>
      <p:pic>
        <p:nvPicPr>
          <p:cNvPr id="41" name="Obrázek 40" descr="Obsah obrázku bílé, design&#10;&#10;Popis byl vytvořen automaticky">
            <a:extLst>
              <a:ext uri="{FF2B5EF4-FFF2-40B4-BE49-F238E27FC236}">
                <a16:creationId xmlns:a16="http://schemas.microsoft.com/office/drawing/2014/main" id="{F9417D0F-EA18-315A-287C-2C67D02696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457" y="3605956"/>
            <a:ext cx="704141" cy="74092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9785AEC-0ADB-A979-6118-3ABC6DFBC1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22973" y="823574"/>
            <a:ext cx="4062244" cy="2898342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D9C69A3-5B78-F084-6004-CF2AE978C11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22973" y="3769648"/>
            <a:ext cx="4341529" cy="297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23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bílé, design&#10;&#10;Popis byl vytvořen automaticky">
            <a:extLst>
              <a:ext uri="{FF2B5EF4-FFF2-40B4-BE49-F238E27FC236}">
                <a16:creationId xmlns:a16="http://schemas.microsoft.com/office/drawing/2014/main" id="{B9E2F135-DE02-302B-C18A-0BA21CDD9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06" y="2744456"/>
            <a:ext cx="1134081" cy="999071"/>
          </a:xfrm>
          <a:prstGeom prst="rect">
            <a:avLst/>
          </a:prstGeom>
        </p:spPr>
      </p:pic>
      <p:sp>
        <p:nvSpPr>
          <p:cNvPr id="11" name="Nadpis"/>
          <p:cNvSpPr txBox="1"/>
          <p:nvPr/>
        </p:nvSpPr>
        <p:spPr>
          <a:xfrm>
            <a:off x="1575881" y="399346"/>
            <a:ext cx="10041496" cy="1261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800" dirty="0" err="1">
                <a:latin typeface="Work Sans" pitchFamily="2" charset="0"/>
              </a:rPr>
              <a:t>Vyhodnocení</a:t>
            </a:r>
            <a:r>
              <a:rPr lang="sk-SK" sz="2800" dirty="0">
                <a:latin typeface="Work Sans" pitchFamily="2" charset="0"/>
              </a:rPr>
              <a:t> </a:t>
            </a:r>
            <a:r>
              <a:rPr lang="sk-SK" sz="2800" dirty="0" err="1">
                <a:latin typeface="Work Sans" pitchFamily="2" charset="0"/>
              </a:rPr>
              <a:t>sociálních</a:t>
            </a:r>
            <a:r>
              <a:rPr lang="sk-SK" sz="2800" dirty="0">
                <a:latin typeface="Work Sans" pitchFamily="2" charset="0"/>
              </a:rPr>
              <a:t> sítí (1.3.2024-31.3.2024)</a:t>
            </a:r>
          </a:p>
          <a:p>
            <a:r>
              <a:rPr lang="sk-SK" sz="4800" b="1" dirty="0">
                <a:solidFill>
                  <a:srgbClr val="FA6094"/>
                </a:solidFill>
                <a:latin typeface="Neutraface 2 Display Titling" panose="02000803040000020004" pitchFamily="2" charset="0"/>
              </a:rPr>
              <a:t>INSTAGRAM</a:t>
            </a:r>
            <a:endParaRPr lang="sk-SK" sz="4800" b="1" dirty="0">
              <a:solidFill>
                <a:srgbClr val="224B9E"/>
              </a:solidFill>
              <a:latin typeface="Work Sans" pitchFamily="2" charset="0"/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D69CA6E3-B52C-824A-B89F-A9738E7F14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691" y="3596979"/>
            <a:ext cx="1094297" cy="1374041"/>
          </a:xfrm>
          <a:prstGeom prst="rect">
            <a:avLst/>
          </a:prstGeom>
        </p:spPr>
      </p:pic>
      <p:pic>
        <p:nvPicPr>
          <p:cNvPr id="5" name="Obrázek 4" descr="Obsah obrázku bílé, design&#10;&#10;Popis byl vytvořen automaticky">
            <a:extLst>
              <a:ext uri="{FF2B5EF4-FFF2-40B4-BE49-F238E27FC236}">
                <a16:creationId xmlns:a16="http://schemas.microsoft.com/office/drawing/2014/main" id="{3505C50F-D253-C36E-9E8D-D0DCC35E29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06" y="4355190"/>
            <a:ext cx="1134081" cy="999071"/>
          </a:xfrm>
          <a:prstGeom prst="rect">
            <a:avLst/>
          </a:prstGeom>
        </p:spPr>
      </p:pic>
      <p:pic>
        <p:nvPicPr>
          <p:cNvPr id="7" name="Obrázek 6" descr="Obsah obrázku bílé, design&#10;&#10;Popis byl vytvořen automaticky">
            <a:extLst>
              <a:ext uri="{FF2B5EF4-FFF2-40B4-BE49-F238E27FC236}">
                <a16:creationId xmlns:a16="http://schemas.microsoft.com/office/drawing/2014/main" id="{86C369C5-07B0-02BB-76BB-E7DDF5FD0E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24" y="5679276"/>
            <a:ext cx="1134081" cy="99907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8372C05-952D-3653-B1F8-28652AA217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906" y="2005005"/>
            <a:ext cx="1134081" cy="1423995"/>
          </a:xfrm>
          <a:prstGeom prst="rect">
            <a:avLst/>
          </a:prstGeom>
        </p:spPr>
      </p:pic>
      <p:pic>
        <p:nvPicPr>
          <p:cNvPr id="9" name="Obrázek 8" descr="Obsah obrázku bílé, design&#10;&#10;Popis byl vytvořen automaticky">
            <a:extLst>
              <a:ext uri="{FF2B5EF4-FFF2-40B4-BE49-F238E27FC236}">
                <a16:creationId xmlns:a16="http://schemas.microsoft.com/office/drawing/2014/main" id="{3D635CB2-81F5-1F40-6680-921B9F220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90" y="2744456"/>
            <a:ext cx="1134081" cy="911741"/>
          </a:xfrm>
          <a:prstGeom prst="rect">
            <a:avLst/>
          </a:prstGeom>
        </p:spPr>
      </p:pic>
      <p:sp>
        <p:nvSpPr>
          <p:cNvPr id="14" name="Nadpis">
            <a:extLst>
              <a:ext uri="{FF2B5EF4-FFF2-40B4-BE49-F238E27FC236}">
                <a16:creationId xmlns:a16="http://schemas.microsoft.com/office/drawing/2014/main" id="{50B37871-63CC-B651-C1AE-602819579FB4}"/>
              </a:ext>
            </a:extLst>
          </p:cNvPr>
          <p:cNvSpPr txBox="1"/>
          <p:nvPr/>
        </p:nvSpPr>
        <p:spPr>
          <a:xfrm>
            <a:off x="1643988" y="2067835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počet </a:t>
            </a:r>
            <a:r>
              <a:rPr lang="sk-SK" sz="1600" b="1" dirty="0" err="1">
                <a:latin typeface="Work Sans" pitchFamily="2" charset="0"/>
              </a:rPr>
              <a:t>interakcí</a:t>
            </a:r>
            <a:r>
              <a:rPr lang="sk-SK" sz="1600" b="1" dirty="0">
                <a:latin typeface="Work Sans" pitchFamily="2" charset="0"/>
              </a:rPr>
              <a:t> s </a:t>
            </a:r>
            <a:r>
              <a:rPr lang="sk-SK" sz="1600" b="1" dirty="0" err="1">
                <a:latin typeface="Work Sans" pitchFamily="2" charset="0"/>
              </a:rPr>
              <a:t>publikem</a:t>
            </a:r>
            <a:endParaRPr lang="sk-SK" sz="1600" b="1" dirty="0">
              <a:latin typeface="Work Sans" pitchFamily="2" charset="0"/>
            </a:endParaRPr>
          </a:p>
          <a:p>
            <a:r>
              <a:rPr lang="sk-SK" sz="1400" dirty="0">
                <a:latin typeface="Work Sans" pitchFamily="2" charset="0"/>
              </a:rPr>
              <a:t>je </a:t>
            </a:r>
            <a:r>
              <a:rPr lang="sk-SK" sz="1600" b="1" dirty="0">
                <a:latin typeface="Work Sans" pitchFamily="2" charset="0"/>
              </a:rPr>
              <a:t>14,3 tisíc</a:t>
            </a:r>
            <a:endParaRPr lang="sk-SK" sz="1400" b="1" dirty="0">
              <a:latin typeface="Work Sans" pitchFamily="2" charset="0"/>
            </a:endParaRPr>
          </a:p>
        </p:txBody>
      </p:sp>
      <p:sp>
        <p:nvSpPr>
          <p:cNvPr id="26" name="Nadpis">
            <a:extLst>
              <a:ext uri="{FF2B5EF4-FFF2-40B4-BE49-F238E27FC236}">
                <a16:creationId xmlns:a16="http://schemas.microsoft.com/office/drawing/2014/main" id="{987C148F-F259-34D7-665C-9CC359E9AB5B}"/>
              </a:ext>
            </a:extLst>
          </p:cNvPr>
          <p:cNvSpPr txBox="1"/>
          <p:nvPr/>
        </p:nvSpPr>
        <p:spPr>
          <a:xfrm>
            <a:off x="854470" y="5967917"/>
            <a:ext cx="1045084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cs-CZ" sz="1050" b="1" i="0" u="none" strike="noStrike" dirty="0">
                <a:solidFill>
                  <a:srgbClr val="1C2B33"/>
                </a:solidFill>
                <a:effectLst/>
                <a:latin typeface="-apple-system"/>
              </a:rPr>
              <a:t>________________________________________________________________________________________________________________________________________________________</a:t>
            </a:r>
          </a:p>
          <a:p>
            <a:endParaRPr lang="cs-CZ" sz="1050" b="1" i="0" u="none" strike="noStrike" dirty="0">
              <a:solidFill>
                <a:srgbClr val="1C2B33"/>
              </a:solidFill>
              <a:effectLst/>
              <a:latin typeface="-apple-system"/>
            </a:endParaRPr>
          </a:p>
          <a:p>
            <a:r>
              <a:rPr lang="cs-CZ" sz="1050" b="1" i="0" u="none" strike="noStrike" dirty="0">
                <a:solidFill>
                  <a:srgbClr val="1C2B33"/>
                </a:solidFill>
                <a:effectLst/>
                <a:latin typeface="-apple-system"/>
              </a:rPr>
              <a:t>Interakce </a:t>
            </a:r>
            <a:r>
              <a:rPr lang="cs-CZ" sz="1050" b="0" i="0" u="none" strike="noStrike" dirty="0">
                <a:solidFill>
                  <a:srgbClr val="1C2B33"/>
                </a:solidFill>
                <a:effectLst/>
                <a:latin typeface="-apple-system"/>
              </a:rPr>
              <a:t>= Počet reakcí, uložení, komentářů, sdílení a odpovědí u vašeho obsahu, včetně reklam. Obsah může zahrnovat příspěvky, příběhy, </a:t>
            </a:r>
            <a:r>
              <a:rPr lang="cs-CZ" sz="1050" b="0" i="0" u="none" strike="noStrike" dirty="0" err="1">
                <a:solidFill>
                  <a:srgbClr val="1C2B33"/>
                </a:solidFill>
                <a:effectLst/>
                <a:latin typeface="-apple-system"/>
              </a:rPr>
              <a:t>reely</a:t>
            </a:r>
            <a:r>
              <a:rPr lang="cs-CZ" sz="1050" b="0" i="0" u="none" strike="noStrike" dirty="0">
                <a:solidFill>
                  <a:srgbClr val="1C2B33"/>
                </a:solidFill>
                <a:effectLst/>
                <a:latin typeface="-apple-system"/>
              </a:rPr>
              <a:t>, videa a další formáty. Metrika započítává všechny interakce, i ty odebrané.</a:t>
            </a:r>
            <a:endParaRPr lang="sk-SK" sz="1000" b="1" dirty="0">
              <a:latin typeface="Work Sans" pitchFamily="2" charset="0"/>
            </a:endParaRPr>
          </a:p>
        </p:txBody>
      </p:sp>
      <p:sp>
        <p:nvSpPr>
          <p:cNvPr id="29" name="Nadpis">
            <a:extLst>
              <a:ext uri="{FF2B5EF4-FFF2-40B4-BE49-F238E27FC236}">
                <a16:creationId xmlns:a16="http://schemas.microsoft.com/office/drawing/2014/main" id="{14AA1A51-F0A7-6E1D-1938-F90EC79E7A97}"/>
              </a:ext>
            </a:extLst>
          </p:cNvPr>
          <p:cNvSpPr txBox="1"/>
          <p:nvPr/>
        </p:nvSpPr>
        <p:spPr>
          <a:xfrm>
            <a:off x="1607987" y="3679561"/>
            <a:ext cx="4113488" cy="110799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počet publikovaných </a:t>
            </a:r>
            <a:r>
              <a:rPr lang="sk-SK" sz="1600" b="1" dirty="0" err="1">
                <a:latin typeface="Work Sans" pitchFamily="2" charset="0"/>
              </a:rPr>
              <a:t>příspěvků</a:t>
            </a:r>
            <a:r>
              <a:rPr lang="sk-SK" sz="1600" b="1" dirty="0">
                <a:latin typeface="Work Sans" pitchFamily="2" charset="0"/>
              </a:rPr>
              <a:t> </a:t>
            </a:r>
            <a:r>
              <a:rPr lang="sk-SK" sz="1600" dirty="0">
                <a:latin typeface="Work Sans" pitchFamily="2" charset="0"/>
              </a:rPr>
              <a:t>za dané období je 41</a:t>
            </a:r>
            <a:endParaRPr lang="sk-SK" sz="2000" b="1" dirty="0">
              <a:latin typeface="Work Sans" pitchFamily="2" charset="0"/>
            </a:endParaRPr>
          </a:p>
          <a:p>
            <a:endParaRPr lang="sk-SK" sz="2000" b="1" dirty="0">
              <a:latin typeface="Work Sans" pitchFamily="2" charset="0"/>
            </a:endParaRPr>
          </a:p>
          <a:p>
            <a:endParaRPr lang="sk-SK" sz="1400" b="1" dirty="0">
              <a:latin typeface="Work Sans" pitchFamily="2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2021D573-C0E3-366C-B43E-0C77C734F6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08" y="672957"/>
            <a:ext cx="788639" cy="78863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A538F60-BC73-F038-35B2-C72099E5E6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1659" y="2066601"/>
            <a:ext cx="6252015" cy="193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adpis">
            <a:extLst>
              <a:ext uri="{FF2B5EF4-FFF2-40B4-BE49-F238E27FC236}">
                <a16:creationId xmlns:a16="http://schemas.microsoft.com/office/drawing/2014/main" id="{F0455F5B-2BAC-E346-A92E-5D863F1C3C9A}"/>
              </a:ext>
            </a:extLst>
          </p:cNvPr>
          <p:cNvSpPr txBox="1"/>
          <p:nvPr/>
        </p:nvSpPr>
        <p:spPr>
          <a:xfrm>
            <a:off x="854470" y="1888369"/>
            <a:ext cx="11120819" cy="40011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000" b="1" dirty="0">
                <a:latin typeface="Work Sans" pitchFamily="2" charset="0"/>
              </a:rPr>
              <a:t>3 </a:t>
            </a:r>
            <a:r>
              <a:rPr lang="sk-SK" sz="2000" b="1" dirty="0" err="1">
                <a:latin typeface="Work Sans" pitchFamily="2" charset="0"/>
              </a:rPr>
              <a:t>nejlepší</a:t>
            </a:r>
            <a:r>
              <a:rPr lang="sk-SK" sz="2000" b="1" dirty="0">
                <a:latin typeface="Work Sans" pitchFamily="2" charset="0"/>
              </a:rPr>
              <a:t> </a:t>
            </a:r>
            <a:r>
              <a:rPr lang="sk-SK" sz="2000" b="1" dirty="0" err="1">
                <a:latin typeface="Work Sans" pitchFamily="2" charset="0"/>
              </a:rPr>
              <a:t>příspěvky</a:t>
            </a:r>
            <a:r>
              <a:rPr lang="sk-SK" sz="2000" b="1" dirty="0">
                <a:latin typeface="Work Sans" pitchFamily="2" charset="0"/>
              </a:rPr>
              <a:t> s </a:t>
            </a:r>
            <a:r>
              <a:rPr lang="sk-SK" sz="2000" b="1" dirty="0" err="1">
                <a:latin typeface="Work Sans" pitchFamily="2" charset="0"/>
              </a:rPr>
              <a:t>největším</a:t>
            </a:r>
            <a:r>
              <a:rPr lang="sk-SK" sz="2000" b="1" dirty="0">
                <a:latin typeface="Work Sans" pitchFamily="2" charset="0"/>
              </a:rPr>
              <a:t> </a:t>
            </a:r>
            <a:r>
              <a:rPr lang="sk-SK" sz="2000" b="1" dirty="0" err="1">
                <a:latin typeface="Work Sans" pitchFamily="2" charset="0"/>
              </a:rPr>
              <a:t>dosahem</a:t>
            </a:r>
            <a:r>
              <a:rPr lang="sk-SK" sz="2000" b="1" dirty="0">
                <a:latin typeface="Work Sans" pitchFamily="2" charset="0"/>
              </a:rPr>
              <a:t> </a:t>
            </a:r>
            <a:r>
              <a:rPr lang="sk-SK" sz="2000" dirty="0">
                <a:latin typeface="Work Sans" pitchFamily="2" charset="0"/>
              </a:rPr>
              <a:t>za </a:t>
            </a:r>
            <a:r>
              <a:rPr lang="sk-SK" sz="2000" dirty="0" err="1">
                <a:latin typeface="Work Sans" pitchFamily="2" charset="0"/>
              </a:rPr>
              <a:t>hodnocené</a:t>
            </a:r>
            <a:r>
              <a:rPr lang="sk-SK" sz="2000" dirty="0">
                <a:latin typeface="Work Sans" pitchFamily="2" charset="0"/>
              </a:rPr>
              <a:t> období</a:t>
            </a:r>
          </a:p>
        </p:txBody>
      </p:sp>
      <p:sp>
        <p:nvSpPr>
          <p:cNvPr id="6" name="Nadpis">
            <a:extLst>
              <a:ext uri="{FF2B5EF4-FFF2-40B4-BE49-F238E27FC236}">
                <a16:creationId xmlns:a16="http://schemas.microsoft.com/office/drawing/2014/main" id="{5972FC1A-85D9-4046-B262-CE4B675C6D96}"/>
              </a:ext>
            </a:extLst>
          </p:cNvPr>
          <p:cNvSpPr txBox="1"/>
          <p:nvPr/>
        </p:nvSpPr>
        <p:spPr>
          <a:xfrm>
            <a:off x="870537" y="5575139"/>
            <a:ext cx="23664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200" b="1" dirty="0">
                <a:latin typeface="Work Sans" pitchFamily="2" charset="0"/>
              </a:rPr>
              <a:t>Dosah </a:t>
            </a:r>
            <a:r>
              <a:rPr lang="sk-SK" sz="1200" b="1" dirty="0" err="1">
                <a:latin typeface="Work Sans" pitchFamily="2" charset="0"/>
              </a:rPr>
              <a:t>příspěvku</a:t>
            </a:r>
            <a:r>
              <a:rPr lang="sk-SK" sz="1200" b="1" dirty="0">
                <a:latin typeface="Work Sans" pitchFamily="2" charset="0"/>
              </a:rPr>
              <a:t>: 7 883</a:t>
            </a:r>
          </a:p>
          <a:p>
            <a:r>
              <a:rPr lang="sk-SK" sz="1200" dirty="0">
                <a:latin typeface="Work Sans" pitchFamily="2" charset="0"/>
              </a:rPr>
              <a:t>Počet </a:t>
            </a:r>
            <a:r>
              <a:rPr lang="sk-SK" sz="1200" dirty="0" err="1">
                <a:latin typeface="Work Sans" pitchFamily="2" charset="0"/>
              </a:rPr>
              <a:t>liků</a:t>
            </a:r>
            <a:r>
              <a:rPr lang="sk-SK" sz="1200" dirty="0">
                <a:latin typeface="Work Sans" pitchFamily="2" charset="0"/>
              </a:rPr>
              <a:t>: </a:t>
            </a:r>
            <a:r>
              <a:rPr lang="cs-CZ" sz="1200" dirty="0">
                <a:latin typeface="Work Sans" pitchFamily="2" charset="0"/>
              </a:rPr>
              <a:t>8 389</a:t>
            </a:r>
          </a:p>
          <a:p>
            <a:r>
              <a:rPr lang="sk-SK" sz="1200" dirty="0">
                <a:latin typeface="Work Sans" pitchFamily="2" charset="0"/>
              </a:rPr>
              <a:t>Zobrazení: 513</a:t>
            </a:r>
          </a:p>
        </p:txBody>
      </p:sp>
      <p:sp>
        <p:nvSpPr>
          <p:cNvPr id="16" name="Nadpis">
            <a:extLst>
              <a:ext uri="{FF2B5EF4-FFF2-40B4-BE49-F238E27FC236}">
                <a16:creationId xmlns:a16="http://schemas.microsoft.com/office/drawing/2014/main" id="{73EBC2D3-F318-084E-BE40-002FB89FEC9A}"/>
              </a:ext>
            </a:extLst>
          </p:cNvPr>
          <p:cNvSpPr txBox="1"/>
          <p:nvPr/>
        </p:nvSpPr>
        <p:spPr>
          <a:xfrm>
            <a:off x="1279967" y="450146"/>
            <a:ext cx="10041496" cy="1261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800" dirty="0" err="1">
                <a:latin typeface="Work Sans" pitchFamily="2" charset="0"/>
              </a:rPr>
              <a:t>Vyhodnocení</a:t>
            </a:r>
            <a:r>
              <a:rPr lang="sk-SK" sz="2800" dirty="0">
                <a:latin typeface="Work Sans" pitchFamily="2" charset="0"/>
              </a:rPr>
              <a:t> </a:t>
            </a:r>
            <a:r>
              <a:rPr lang="sk-SK" sz="2800" dirty="0" err="1">
                <a:latin typeface="Work Sans" pitchFamily="2" charset="0"/>
              </a:rPr>
              <a:t>sociálních</a:t>
            </a:r>
            <a:r>
              <a:rPr lang="sk-SK" sz="2800" dirty="0">
                <a:latin typeface="Work Sans" pitchFamily="2" charset="0"/>
              </a:rPr>
              <a:t> sítí (1.3.2024-31.3.2024)</a:t>
            </a:r>
          </a:p>
          <a:p>
            <a:r>
              <a:rPr lang="sk-SK" sz="4800" b="1" dirty="0">
                <a:solidFill>
                  <a:srgbClr val="FA6094"/>
                </a:solidFill>
                <a:latin typeface="Neutraface 2 Display Titling" panose="02000803040000020004" pitchFamily="2" charset="0"/>
              </a:rPr>
              <a:t>INSTAGRAM</a:t>
            </a:r>
            <a:endParaRPr lang="sk-SK" sz="4800" b="1" dirty="0">
              <a:solidFill>
                <a:srgbClr val="224B9E"/>
              </a:solidFill>
              <a:latin typeface="Work Sans" pitchFamily="2" charset="0"/>
            </a:endParaRPr>
          </a:p>
        </p:txBody>
      </p:sp>
      <p:sp>
        <p:nvSpPr>
          <p:cNvPr id="5" name="Nadpis">
            <a:extLst>
              <a:ext uri="{FF2B5EF4-FFF2-40B4-BE49-F238E27FC236}">
                <a16:creationId xmlns:a16="http://schemas.microsoft.com/office/drawing/2014/main" id="{E5413E01-0422-5B30-DB32-340C3DB0290D}"/>
              </a:ext>
            </a:extLst>
          </p:cNvPr>
          <p:cNvSpPr txBox="1"/>
          <p:nvPr/>
        </p:nvSpPr>
        <p:spPr>
          <a:xfrm>
            <a:off x="4600825" y="5575138"/>
            <a:ext cx="23664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200" b="1" dirty="0">
                <a:latin typeface="Work Sans" pitchFamily="2" charset="0"/>
              </a:rPr>
              <a:t>Dosah </a:t>
            </a:r>
            <a:r>
              <a:rPr lang="sk-SK" sz="1200" b="1" dirty="0" err="1">
                <a:latin typeface="Work Sans" pitchFamily="2" charset="0"/>
              </a:rPr>
              <a:t>příspěvku</a:t>
            </a:r>
            <a:r>
              <a:rPr lang="sk-SK" sz="1200" b="1" dirty="0">
                <a:latin typeface="Work Sans" pitchFamily="2" charset="0"/>
              </a:rPr>
              <a:t>: 7 033</a:t>
            </a:r>
          </a:p>
          <a:p>
            <a:r>
              <a:rPr lang="sk-SK" sz="1200" dirty="0">
                <a:latin typeface="Work Sans" pitchFamily="2" charset="0"/>
              </a:rPr>
              <a:t>Počet </a:t>
            </a:r>
            <a:r>
              <a:rPr lang="sk-SK" sz="1200" dirty="0" err="1">
                <a:latin typeface="Work Sans" pitchFamily="2" charset="0"/>
              </a:rPr>
              <a:t>liků</a:t>
            </a:r>
            <a:r>
              <a:rPr lang="sk-SK" sz="1200" dirty="0">
                <a:latin typeface="Work Sans" pitchFamily="2" charset="0"/>
              </a:rPr>
              <a:t>: 7 473</a:t>
            </a:r>
          </a:p>
          <a:p>
            <a:r>
              <a:rPr lang="sk-SK" sz="1200" dirty="0">
                <a:latin typeface="Work Sans" pitchFamily="2" charset="0"/>
              </a:rPr>
              <a:t>Zobrazení: 543</a:t>
            </a:r>
          </a:p>
        </p:txBody>
      </p:sp>
      <p:sp>
        <p:nvSpPr>
          <p:cNvPr id="7" name="Nadpis">
            <a:extLst>
              <a:ext uri="{FF2B5EF4-FFF2-40B4-BE49-F238E27FC236}">
                <a16:creationId xmlns:a16="http://schemas.microsoft.com/office/drawing/2014/main" id="{70DB9D9D-36C8-D10F-5874-C9568BFC2DF2}"/>
              </a:ext>
            </a:extLst>
          </p:cNvPr>
          <p:cNvSpPr txBox="1"/>
          <p:nvPr/>
        </p:nvSpPr>
        <p:spPr>
          <a:xfrm>
            <a:off x="8954978" y="5575138"/>
            <a:ext cx="23664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200" b="1" dirty="0">
                <a:latin typeface="Work Sans" pitchFamily="2" charset="0"/>
              </a:rPr>
              <a:t>Dosah </a:t>
            </a:r>
            <a:r>
              <a:rPr lang="sk-SK" sz="1200" b="1" dirty="0" err="1">
                <a:latin typeface="Work Sans" pitchFamily="2" charset="0"/>
              </a:rPr>
              <a:t>příspěvku</a:t>
            </a:r>
            <a:r>
              <a:rPr lang="sk-SK" sz="1200" b="1" dirty="0">
                <a:latin typeface="Work Sans" pitchFamily="2" charset="0"/>
              </a:rPr>
              <a:t>: 5 186</a:t>
            </a:r>
          </a:p>
          <a:p>
            <a:r>
              <a:rPr lang="sk-SK" sz="1200" dirty="0">
                <a:latin typeface="Work Sans" pitchFamily="2" charset="0"/>
              </a:rPr>
              <a:t>Počet </a:t>
            </a:r>
            <a:r>
              <a:rPr lang="sk-SK" sz="1200" dirty="0" err="1">
                <a:latin typeface="Work Sans" pitchFamily="2" charset="0"/>
              </a:rPr>
              <a:t>liků</a:t>
            </a:r>
            <a:r>
              <a:rPr lang="sk-SK" sz="1200" dirty="0">
                <a:latin typeface="Work Sans" pitchFamily="2" charset="0"/>
              </a:rPr>
              <a:t>: 5 583</a:t>
            </a:r>
          </a:p>
          <a:p>
            <a:r>
              <a:rPr lang="sk-SK" sz="1200" dirty="0">
                <a:latin typeface="Work Sans" pitchFamily="2" charset="0"/>
              </a:rPr>
              <a:t>Zobrazení: 457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360764E9-8A57-C4AE-5EB1-A28690AF1A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08" y="672957"/>
            <a:ext cx="788639" cy="78863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F1EB9559-E672-384E-0532-84A67938EE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439" y="2288479"/>
            <a:ext cx="1646718" cy="329506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7B55F5E-8AB7-E5CB-C3F1-4F7D9DDD68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1657" y="2288479"/>
            <a:ext cx="1595788" cy="3315155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83CCC17D-E15B-6F39-14EF-2DE040D71A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4978" y="2288479"/>
            <a:ext cx="1616456" cy="331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17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442</Words>
  <Application>Microsoft Office PowerPoint</Application>
  <PresentationFormat>Širokoúhlá obrazovka</PresentationFormat>
  <Paragraphs>70</Paragraphs>
  <Slides>10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8" baseType="lpstr">
      <vt:lpstr>Work Sans</vt:lpstr>
      <vt:lpstr>-apple-system</vt:lpstr>
      <vt:lpstr>Biotif Bold</vt:lpstr>
      <vt:lpstr>Neutraface 2 Display Titling</vt:lpstr>
      <vt:lpstr>Calibri</vt:lpstr>
      <vt:lpstr>Arial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cp:lastPrinted>2019-03-29T07:54:27Z</cp:lastPrinted>
  <dcterms:created xsi:type="dcterms:W3CDTF">2018-04-30T14:51:22Z</dcterms:created>
  <dcterms:modified xsi:type="dcterms:W3CDTF">2024-04-02T11:11:01Z</dcterms:modified>
</cp:coreProperties>
</file>