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72" r:id="rId1"/>
  </p:sldMasterIdLst>
  <p:notesMasterIdLst>
    <p:notesMasterId r:id="rId12"/>
  </p:notesMasterIdLst>
  <p:sldIdLst>
    <p:sldId id="369" r:id="rId2"/>
    <p:sldId id="370" r:id="rId3"/>
    <p:sldId id="375" r:id="rId4"/>
    <p:sldId id="359" r:id="rId5"/>
    <p:sldId id="318" r:id="rId6"/>
    <p:sldId id="374" r:id="rId7"/>
    <p:sldId id="376" r:id="rId8"/>
    <p:sldId id="377" r:id="rId9"/>
    <p:sldId id="378" r:id="rId10"/>
    <p:sldId id="368" r:id="rId11"/>
  </p:sldIdLst>
  <p:sldSz cx="12192000" cy="6858000"/>
  <p:notesSz cx="6858000" cy="9144000"/>
  <p:embeddedFontLst>
    <p:embeddedFont>
      <p:font typeface="Work Sans" pitchFamily="2" charset="-18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094"/>
    <a:srgbClr val="224B9E"/>
    <a:srgbClr val="3AB9E8"/>
    <a:srgbClr val="E81B25"/>
    <a:srgbClr val="2B455E"/>
    <a:srgbClr val="4E8C5F"/>
    <a:srgbClr val="5ACBF3"/>
    <a:srgbClr val="B99D3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0" autoAdjust="0"/>
    <p:restoredTop sz="86458" autoAdjust="0"/>
  </p:normalViewPr>
  <p:slideViewPr>
    <p:cSldViewPr snapToGrid="0">
      <p:cViewPr varScale="1">
        <p:scale>
          <a:sx n="71" d="100"/>
          <a:sy n="71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E3B39-241C-5141-A34F-BB63404C1228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7D930-9AC7-1C4F-A824-4CB8941EA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22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37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66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00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7D930-9AC7-1C4F-A824-4CB8941EA6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30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095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3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510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806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797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984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612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99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293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292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38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754A-3497-4A5D-B803-1D0258B9BB0B}" type="datetimeFigureOut">
              <a:rPr lang="sk-SK" smtClean="0"/>
              <a:t>7. 2. 2024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79261-B5C5-4535-95F7-A3D1034365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09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9159D6-2B55-5548-B009-DE9EAF40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22"/>
            <a:ext cx="12192000" cy="685235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43B31520-42DC-C14F-97C4-B8340F598E36}"/>
              </a:ext>
            </a:extLst>
          </p:cNvPr>
          <p:cNvSpPr/>
          <p:nvPr/>
        </p:nvSpPr>
        <p:spPr>
          <a:xfrm>
            <a:off x="2399880" y="311611"/>
            <a:ext cx="2590618" cy="231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7F6A9F1-D661-004F-94FA-629C55ECCA9B}"/>
              </a:ext>
            </a:extLst>
          </p:cNvPr>
          <p:cNvSpPr/>
          <p:nvPr/>
        </p:nvSpPr>
        <p:spPr>
          <a:xfrm>
            <a:off x="356459" y="3289122"/>
            <a:ext cx="68810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Neutraface 2 Display Titling" panose="02000803040000020004" pitchFamily="2" charset="0"/>
              </a:rPr>
              <a:t>VYHODNOCENÍ SOCIÁLNÍCH SÍTÍ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43C81A8-A2F5-FC43-9CAF-D5FD2820B118}"/>
              </a:ext>
            </a:extLst>
          </p:cNvPr>
          <p:cNvSpPr/>
          <p:nvPr/>
        </p:nvSpPr>
        <p:spPr>
          <a:xfrm>
            <a:off x="356459" y="4790794"/>
            <a:ext cx="6881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dirty="0" err="1">
                <a:solidFill>
                  <a:schemeClr val="bg1"/>
                </a:solidFill>
                <a:latin typeface="Work Sans" pitchFamily="2" charset="0"/>
              </a:rPr>
              <a:t>Leden</a:t>
            </a:r>
            <a:r>
              <a:rPr lang="sk-SK" sz="3200" dirty="0">
                <a:solidFill>
                  <a:schemeClr val="bg1"/>
                </a:solidFill>
                <a:latin typeface="Work Sans" pitchFamily="2" charset="0"/>
              </a:rPr>
              <a:t> 2024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ADD8F45-E518-2B49-891A-5EA68CB14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953" y="4699333"/>
            <a:ext cx="3474719" cy="253176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D843BB4-C7B5-5340-B6F0-82FCBC8A9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839" y="410111"/>
            <a:ext cx="2122328" cy="21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4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">
            <a:extLst>
              <a:ext uri="{FF2B5EF4-FFF2-40B4-BE49-F238E27FC236}">
                <a16:creationId xmlns:a16="http://schemas.microsoft.com/office/drawing/2014/main" id="{F0455F5B-2BAC-E346-A92E-5D863F1C3C9A}"/>
              </a:ext>
            </a:extLst>
          </p:cNvPr>
          <p:cNvSpPr txBox="1"/>
          <p:nvPr/>
        </p:nvSpPr>
        <p:spPr>
          <a:xfrm>
            <a:off x="642052" y="1918590"/>
            <a:ext cx="10721041" cy="31700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cs-CZ" sz="2000" dirty="0"/>
              <a:t>V </a:t>
            </a:r>
            <a:r>
              <a:rPr lang="cs-CZ" sz="2000"/>
              <a:t>měsíci lednu </a:t>
            </a:r>
            <a:r>
              <a:rPr lang="cs-CZ" sz="2000" dirty="0"/>
              <a:t>bylo uveřejněno na </a:t>
            </a:r>
            <a:r>
              <a:rPr lang="cs-CZ" sz="2000" b="1" dirty="0">
                <a:solidFill>
                  <a:srgbClr val="224B9E"/>
                </a:solidFill>
              </a:rPr>
              <a:t>Facebooku</a:t>
            </a:r>
            <a:r>
              <a:rPr lang="cs-CZ" sz="2000" dirty="0"/>
              <a:t> </a:t>
            </a:r>
            <a:r>
              <a:rPr lang="cs-CZ" sz="2000" b="1" dirty="0"/>
              <a:t>22 příspěvků</a:t>
            </a:r>
            <a:r>
              <a:rPr lang="cs-CZ" sz="2000" dirty="0"/>
              <a:t>, které si uživatelé zobrazili více než</a:t>
            </a:r>
            <a:br>
              <a:rPr lang="cs-CZ" sz="2000" dirty="0"/>
            </a:br>
            <a:r>
              <a:rPr lang="cs-CZ" sz="2000" b="1" dirty="0"/>
              <a:t>28 tisíc krát </a:t>
            </a:r>
            <a:r>
              <a:rPr lang="cs-CZ" sz="2000" dirty="0"/>
              <a:t>a které vidělo skoro 20,6 tisíc uživatelů Facebooku především v České republice. </a:t>
            </a:r>
            <a:r>
              <a:rPr lang="cs-CZ" sz="2000" b="1" dirty="0"/>
              <a:t>Příspěvky získaly 9,1 tisíc interakcí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Na </a:t>
            </a:r>
            <a:r>
              <a:rPr lang="cs-CZ" sz="2000" b="1" dirty="0">
                <a:solidFill>
                  <a:srgbClr val="FA6094"/>
                </a:solidFill>
              </a:rPr>
              <a:t>Instagramu</a:t>
            </a:r>
            <a:r>
              <a:rPr lang="cs-CZ" sz="2000" dirty="0"/>
              <a:t> bylo uveřejněno </a:t>
            </a:r>
            <a:r>
              <a:rPr lang="cs-CZ" sz="2000" b="1" dirty="0"/>
              <a:t>42 příspěvků </a:t>
            </a:r>
            <a:r>
              <a:rPr lang="cs-CZ" sz="2000" dirty="0"/>
              <a:t>a </a:t>
            </a:r>
            <a:r>
              <a:rPr lang="cs-CZ" sz="2000" b="1" dirty="0"/>
              <a:t>35 </a:t>
            </a:r>
            <a:r>
              <a:rPr lang="cs-CZ" sz="2000" b="1" dirty="0" err="1"/>
              <a:t>stories</a:t>
            </a:r>
            <a:r>
              <a:rPr lang="cs-CZ" sz="2000" b="1" dirty="0"/>
              <a:t>. </a:t>
            </a:r>
            <a:r>
              <a:rPr lang="cs-CZ" sz="2000" dirty="0"/>
              <a:t>Celkový dosah příspěvků na Instagramu byl pak přes </a:t>
            </a:r>
            <a:r>
              <a:rPr lang="cs-CZ" sz="2000" b="1" dirty="0"/>
              <a:t>276,6 tisíc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Čísla jsou ovlivněná velkým zájmem fanouškovské základny o Mistrovství Evropy 2024. Na úspěšném měsíci se výrazně podílela videa na instagramovém profilu. Na něm přibyl téměř 1 tisíc nových sledujících. Celkově byl leden velice zdařilým měsícem z hlediska sociálních sítí.</a:t>
            </a:r>
          </a:p>
        </p:txBody>
      </p:sp>
      <p:sp>
        <p:nvSpPr>
          <p:cNvPr id="16" name="Nadpis">
            <a:extLst>
              <a:ext uri="{FF2B5EF4-FFF2-40B4-BE49-F238E27FC236}">
                <a16:creationId xmlns:a16="http://schemas.microsoft.com/office/drawing/2014/main" id="{73EBC2D3-F318-084E-BE40-002FB89FEC9A}"/>
              </a:ext>
            </a:extLst>
          </p:cNvPr>
          <p:cNvSpPr txBox="1"/>
          <p:nvPr/>
        </p:nvSpPr>
        <p:spPr>
          <a:xfrm>
            <a:off x="642052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(1.1.2024-31.1.2024)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KOMENTÁŘ</a:t>
            </a:r>
            <a:endParaRPr lang="sk-SK" sz="4800" b="1" dirty="0">
              <a:solidFill>
                <a:srgbClr val="FA6094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9159D6-2B55-5548-B009-DE9EAF40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5"/>
            <a:ext cx="12192000" cy="685235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3CDB69-181D-654D-921C-E1DC376C02F8}"/>
              </a:ext>
            </a:extLst>
          </p:cNvPr>
          <p:cNvSpPr/>
          <p:nvPr/>
        </p:nvSpPr>
        <p:spPr>
          <a:xfrm>
            <a:off x="2004437" y="3897004"/>
            <a:ext cx="688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chemeClr val="bg1"/>
              </a:solidFill>
              <a:latin typeface="Biotif Bold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D38B637-5E1D-B535-F34B-06F29A249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65" y="2280380"/>
            <a:ext cx="1361232" cy="13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(1.1.2024-31.1.2024)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E65204-A176-0740-A54A-F7DA5E6CD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616933"/>
            <a:ext cx="797554" cy="797554"/>
          </a:xfrm>
          <a:prstGeom prst="rect">
            <a:avLst/>
          </a:prstGeom>
        </p:spPr>
      </p:pic>
      <p:sp>
        <p:nvSpPr>
          <p:cNvPr id="13" name="Nadpis">
            <a:extLst>
              <a:ext uri="{FF2B5EF4-FFF2-40B4-BE49-F238E27FC236}">
                <a16:creationId xmlns:a16="http://schemas.microsoft.com/office/drawing/2014/main" id="{1ABF80E8-F99D-2843-BE59-4CBA43843A71}"/>
              </a:ext>
            </a:extLst>
          </p:cNvPr>
          <p:cNvSpPr txBox="1"/>
          <p:nvPr/>
        </p:nvSpPr>
        <p:spPr>
          <a:xfrm>
            <a:off x="1982512" y="376210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dosah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600" dirty="0">
                <a:latin typeface="Work Sans" pitchFamily="2" charset="0"/>
              </a:rPr>
              <a:t>je 28 086 </a:t>
            </a:r>
            <a:r>
              <a:rPr lang="sk-SK" sz="1600" dirty="0" err="1">
                <a:latin typeface="Work Sans" pitchFamily="2" charset="0"/>
              </a:rPr>
              <a:t>unikátních</a:t>
            </a:r>
            <a:r>
              <a:rPr lang="sk-SK" sz="1600" dirty="0">
                <a:latin typeface="Work Sans" pitchFamily="2" charset="0"/>
              </a:rPr>
              <a:t> </a:t>
            </a:r>
            <a:r>
              <a:rPr lang="sk-SK" sz="1600" dirty="0" err="1">
                <a:latin typeface="Work Sans" pitchFamily="2" charset="0"/>
              </a:rPr>
              <a:t>uživatelů</a:t>
            </a:r>
            <a:endParaRPr lang="sk-SK" sz="1600" dirty="0">
              <a:latin typeface="Work Sans" pitchFamily="2" charset="0"/>
            </a:endParaRPr>
          </a:p>
        </p:txBody>
      </p:sp>
      <p:sp>
        <p:nvSpPr>
          <p:cNvPr id="19" name="Nadpis">
            <a:extLst>
              <a:ext uri="{FF2B5EF4-FFF2-40B4-BE49-F238E27FC236}">
                <a16:creationId xmlns:a16="http://schemas.microsoft.com/office/drawing/2014/main" id="{4497F9D7-BD15-324E-9E06-A8A8E65991AA}"/>
              </a:ext>
            </a:extLst>
          </p:cNvPr>
          <p:cNvSpPr txBox="1"/>
          <p:nvPr/>
        </p:nvSpPr>
        <p:spPr>
          <a:xfrm>
            <a:off x="1982512" y="5286842"/>
            <a:ext cx="4113488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Počet </a:t>
            </a:r>
            <a:r>
              <a:rPr lang="sk-SK" sz="1600" b="1" dirty="0" err="1">
                <a:latin typeface="Work Sans" pitchFamily="2" charset="0"/>
              </a:rPr>
              <a:t>návštěv</a:t>
            </a:r>
            <a:r>
              <a:rPr lang="sk-SK" sz="1600" b="1" dirty="0">
                <a:latin typeface="Work Sans" pitchFamily="2" charset="0"/>
              </a:rPr>
              <a:t> profilu </a:t>
            </a:r>
            <a:r>
              <a:rPr lang="sk-SK" sz="16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20 638 </a:t>
            </a:r>
            <a:r>
              <a:rPr lang="sk-SK" sz="1600" dirty="0">
                <a:latin typeface="Work Sans" pitchFamily="2" charset="0"/>
              </a:rPr>
              <a:t>zobrazení</a:t>
            </a:r>
          </a:p>
        </p:txBody>
      </p:sp>
      <p:sp>
        <p:nvSpPr>
          <p:cNvPr id="17" name="Nadpis">
            <a:extLst>
              <a:ext uri="{FF2B5EF4-FFF2-40B4-BE49-F238E27FC236}">
                <a16:creationId xmlns:a16="http://schemas.microsoft.com/office/drawing/2014/main" id="{E7AC7954-19CC-C346-A149-3A0366538D69}"/>
              </a:ext>
            </a:extLst>
          </p:cNvPr>
          <p:cNvSpPr txBox="1"/>
          <p:nvPr/>
        </p:nvSpPr>
        <p:spPr>
          <a:xfrm>
            <a:off x="2116316" y="212463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sledujících</a:t>
            </a:r>
            <a:r>
              <a:rPr lang="sk-SK" sz="1600" b="1" dirty="0">
                <a:latin typeface="Work Sans" pitchFamily="2" charset="0"/>
              </a:rPr>
              <a:t> na FB</a:t>
            </a: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11,3 tisíc</a:t>
            </a:r>
            <a:endParaRPr lang="sk-SK" sz="1400" b="1" dirty="0">
              <a:latin typeface="Work Sans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549330-A3E1-384B-A45E-761A46E1A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289" y="5259556"/>
            <a:ext cx="895574" cy="11245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941CB8-7911-97A4-9466-9A25C28B2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2104436"/>
            <a:ext cx="1078465" cy="13100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6924DD-9FED-DE44-26D7-D29850B52E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3758356"/>
            <a:ext cx="984041" cy="1235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7FDA830-868B-06CA-7599-65BBDC5F93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" y="2882205"/>
            <a:ext cx="1659318" cy="45845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DB2B6F9-46E2-4B58-0CA9-3FA2E37BB1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4535504"/>
            <a:ext cx="1280817" cy="45845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7BA7ED67-B284-D15E-02C1-532AD6361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5925622"/>
            <a:ext cx="1659318" cy="458452"/>
          </a:xfrm>
          <a:prstGeom prst="rect">
            <a:avLst/>
          </a:prstGeom>
        </p:spPr>
      </p:pic>
      <p:pic>
        <p:nvPicPr>
          <p:cNvPr id="36" name="Obrázek 35" descr="Obsah obrázku bílé, design&#10;&#10;Popis byl vytvořen automaticky">
            <a:extLst>
              <a:ext uri="{FF2B5EF4-FFF2-40B4-BE49-F238E27FC236}">
                <a16:creationId xmlns:a16="http://schemas.microsoft.com/office/drawing/2014/main" id="{3CB7E415-6663-1190-4E72-E180F94A99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16" y="4076080"/>
            <a:ext cx="1485900" cy="406400"/>
          </a:xfrm>
          <a:prstGeom prst="rect">
            <a:avLst/>
          </a:prstGeom>
        </p:spPr>
      </p:pic>
      <p:pic>
        <p:nvPicPr>
          <p:cNvPr id="38" name="Obrázek 37" descr="Obsah obrázku bílé, design&#10;&#10;Popis byl vytvořen automaticky">
            <a:extLst>
              <a:ext uri="{FF2B5EF4-FFF2-40B4-BE49-F238E27FC236}">
                <a16:creationId xmlns:a16="http://schemas.microsoft.com/office/drawing/2014/main" id="{500024D0-8AE1-0C65-6829-EDAC5E4588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33" y="3847992"/>
            <a:ext cx="1485900" cy="406400"/>
          </a:xfrm>
          <a:prstGeom prst="rect">
            <a:avLst/>
          </a:prstGeom>
        </p:spPr>
      </p:pic>
      <p:pic>
        <p:nvPicPr>
          <p:cNvPr id="47" name="Obrázek 46" descr="Obsah obrázku bílé, design&#10;&#10;Popis byl vytvořen automaticky">
            <a:extLst>
              <a:ext uri="{FF2B5EF4-FFF2-40B4-BE49-F238E27FC236}">
                <a16:creationId xmlns:a16="http://schemas.microsoft.com/office/drawing/2014/main" id="{2348E245-757B-31E0-A959-3101824CA8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25" y="3772329"/>
            <a:ext cx="863600" cy="431800"/>
          </a:xfrm>
          <a:prstGeom prst="rect">
            <a:avLst/>
          </a:prstGeom>
        </p:spPr>
      </p:pic>
      <p:pic>
        <p:nvPicPr>
          <p:cNvPr id="48" name="Obrázek 47" descr="Obsah obrázku bílé, design&#10;&#10;Popis byl vytvořen automaticky">
            <a:extLst>
              <a:ext uri="{FF2B5EF4-FFF2-40B4-BE49-F238E27FC236}">
                <a16:creationId xmlns:a16="http://schemas.microsoft.com/office/drawing/2014/main" id="{C5AD44BB-359B-88DF-A0B5-4A8C2A580B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72" y="4023695"/>
            <a:ext cx="863600" cy="431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2A3718B-805F-AB23-3880-8280D399E9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0631" y="810595"/>
            <a:ext cx="4190738" cy="293554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165167B-BEC2-99AF-DB15-8D9E73292F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3596357"/>
            <a:ext cx="4740051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9E2F135-DE02-302B-C18A-0BA21CDD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6" y="2744456"/>
            <a:ext cx="1134081" cy="999071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(1.1.2024-31.1.2024)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62E65204-A176-0740-A54A-F7DA5E6CD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616933"/>
            <a:ext cx="797554" cy="79755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69CA6E3-B52C-824A-B89F-A9738E7F14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691" y="3596979"/>
            <a:ext cx="1094297" cy="1374041"/>
          </a:xfrm>
          <a:prstGeom prst="rect">
            <a:avLst/>
          </a:prstGeom>
        </p:spPr>
      </p:pic>
      <p:pic>
        <p:nvPicPr>
          <p:cNvPr id="5" name="Obrázek 4" descr="Obsah obrázku bílé, design&#10;&#10;Popis byl vytvořen automaticky">
            <a:extLst>
              <a:ext uri="{FF2B5EF4-FFF2-40B4-BE49-F238E27FC236}">
                <a16:creationId xmlns:a16="http://schemas.microsoft.com/office/drawing/2014/main" id="{3505C50F-D253-C36E-9E8D-D0DCC35E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6" y="4355190"/>
            <a:ext cx="1134081" cy="999071"/>
          </a:xfrm>
          <a:prstGeom prst="rect">
            <a:avLst/>
          </a:prstGeom>
        </p:spPr>
      </p:pic>
      <p:pic>
        <p:nvPicPr>
          <p:cNvPr id="7" name="Obrázek 6" descr="Obsah obrázku bílé, design&#10;&#10;Popis byl vytvořen automaticky">
            <a:extLst>
              <a:ext uri="{FF2B5EF4-FFF2-40B4-BE49-F238E27FC236}">
                <a16:creationId xmlns:a16="http://schemas.microsoft.com/office/drawing/2014/main" id="{86C369C5-07B0-02BB-76BB-E7DDF5FD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4" y="5679276"/>
            <a:ext cx="1134081" cy="9990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372C05-952D-3653-B1F8-28652AA217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06" y="2005005"/>
            <a:ext cx="1134081" cy="1423995"/>
          </a:xfrm>
          <a:prstGeom prst="rect">
            <a:avLst/>
          </a:prstGeom>
        </p:spPr>
      </p:pic>
      <p:pic>
        <p:nvPicPr>
          <p:cNvPr id="9" name="Obrázek 8" descr="Obsah obrázku bílé, design&#10;&#10;Popis byl vytvořen automaticky">
            <a:extLst>
              <a:ext uri="{FF2B5EF4-FFF2-40B4-BE49-F238E27FC236}">
                <a16:creationId xmlns:a16="http://schemas.microsoft.com/office/drawing/2014/main" id="{3D635CB2-81F5-1F40-6680-921B9F22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0" y="2744456"/>
            <a:ext cx="1134081" cy="911741"/>
          </a:xfrm>
          <a:prstGeom prst="rect">
            <a:avLst/>
          </a:prstGeom>
        </p:spPr>
      </p:pic>
      <p:sp>
        <p:nvSpPr>
          <p:cNvPr id="14" name="Nadpis">
            <a:extLst>
              <a:ext uri="{FF2B5EF4-FFF2-40B4-BE49-F238E27FC236}">
                <a16:creationId xmlns:a16="http://schemas.microsoft.com/office/drawing/2014/main" id="{50B37871-63CC-B651-C1AE-602819579FB4}"/>
              </a:ext>
            </a:extLst>
          </p:cNvPr>
          <p:cNvSpPr txBox="1"/>
          <p:nvPr/>
        </p:nvSpPr>
        <p:spPr>
          <a:xfrm>
            <a:off x="1643988" y="206783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interakcí</a:t>
            </a:r>
            <a:r>
              <a:rPr lang="sk-SK" sz="1600" b="1" dirty="0">
                <a:latin typeface="Work Sans" pitchFamily="2" charset="0"/>
              </a:rPr>
              <a:t> s </a:t>
            </a:r>
            <a:r>
              <a:rPr lang="sk-SK" sz="1600" b="1" dirty="0" err="1">
                <a:latin typeface="Work Sans" pitchFamily="2" charset="0"/>
              </a:rPr>
              <a:t>publikem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9,1 tisíc</a:t>
            </a:r>
            <a:endParaRPr lang="sk-SK" sz="1400" b="1" dirty="0">
              <a:latin typeface="Work Sans" pitchFamily="2" charset="0"/>
            </a:endParaRPr>
          </a:p>
        </p:txBody>
      </p:sp>
      <p:sp>
        <p:nvSpPr>
          <p:cNvPr id="26" name="Nadpis">
            <a:extLst>
              <a:ext uri="{FF2B5EF4-FFF2-40B4-BE49-F238E27FC236}">
                <a16:creationId xmlns:a16="http://schemas.microsoft.com/office/drawing/2014/main" id="{987C148F-F259-34D7-665C-9CC359E9AB5B}"/>
              </a:ext>
            </a:extLst>
          </p:cNvPr>
          <p:cNvSpPr txBox="1"/>
          <p:nvPr/>
        </p:nvSpPr>
        <p:spPr>
          <a:xfrm>
            <a:off x="854470" y="5967917"/>
            <a:ext cx="1045084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________________________________________________________________________________________________________________________________________________________</a:t>
            </a:r>
          </a:p>
          <a:p>
            <a:endParaRPr lang="cs-CZ" sz="1050" b="1" i="0" u="none" strike="noStrike" dirty="0">
              <a:solidFill>
                <a:srgbClr val="1C2B33"/>
              </a:solidFill>
              <a:effectLst/>
              <a:latin typeface="-apple-system"/>
            </a:endParaRPr>
          </a:p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Interakce 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= Počet reakcí, uložení, komentářů, sdílení a odpovědí u vašeho obsahu, včetně reklam. Obsah může zahrnovat příspěvky, příběhy, </a:t>
            </a:r>
            <a:r>
              <a:rPr lang="cs-CZ" sz="1050" b="0" i="0" u="none" strike="noStrike" dirty="0" err="1">
                <a:solidFill>
                  <a:srgbClr val="1C2B33"/>
                </a:solidFill>
                <a:effectLst/>
                <a:latin typeface="-apple-system"/>
              </a:rPr>
              <a:t>reely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, videa a další formáty. Metrika započítává všechny interakce, i ty odebrané.</a:t>
            </a:r>
            <a:endParaRPr lang="sk-SK" sz="1000" b="1" dirty="0">
              <a:latin typeface="Work Sans" pitchFamily="2" charset="0"/>
            </a:endParaRPr>
          </a:p>
        </p:txBody>
      </p:sp>
      <p:sp>
        <p:nvSpPr>
          <p:cNvPr id="29" name="Nadpis">
            <a:extLst>
              <a:ext uri="{FF2B5EF4-FFF2-40B4-BE49-F238E27FC236}">
                <a16:creationId xmlns:a16="http://schemas.microsoft.com/office/drawing/2014/main" id="{14AA1A51-F0A7-6E1D-1938-F90EC79E7A97}"/>
              </a:ext>
            </a:extLst>
          </p:cNvPr>
          <p:cNvSpPr txBox="1"/>
          <p:nvPr/>
        </p:nvSpPr>
        <p:spPr>
          <a:xfrm>
            <a:off x="1595461" y="3679561"/>
            <a:ext cx="411348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publikovaných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r>
              <a:rPr lang="sk-SK" sz="1600" b="1" dirty="0">
                <a:latin typeface="Work Sans" pitchFamily="2" charset="0"/>
              </a:rPr>
              <a:t> </a:t>
            </a:r>
          </a:p>
          <a:p>
            <a:r>
              <a:rPr lang="sk-SK" sz="1600" dirty="0">
                <a:latin typeface="Work Sans" pitchFamily="2" charset="0"/>
              </a:rPr>
              <a:t>za dané období je </a:t>
            </a:r>
            <a:r>
              <a:rPr lang="sk-SK" sz="2000" b="1" dirty="0">
                <a:latin typeface="Work Sans" pitchFamily="2" charset="0"/>
              </a:rPr>
              <a:t>22</a:t>
            </a:r>
            <a:endParaRPr lang="sk-SK" sz="1400" b="1" dirty="0">
              <a:latin typeface="Work Sans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AE51D95-4707-2B0A-6E8D-FA462EF2C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541" y="1700807"/>
            <a:ext cx="6332769" cy="30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">
            <a:extLst>
              <a:ext uri="{FF2B5EF4-FFF2-40B4-BE49-F238E27FC236}">
                <a16:creationId xmlns:a16="http://schemas.microsoft.com/office/drawing/2014/main" id="{F0455F5B-2BAC-E346-A92E-5D863F1C3C9A}"/>
              </a:ext>
            </a:extLst>
          </p:cNvPr>
          <p:cNvSpPr txBox="1"/>
          <p:nvPr/>
        </p:nvSpPr>
        <p:spPr>
          <a:xfrm>
            <a:off x="854470" y="1888369"/>
            <a:ext cx="11120819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000" b="1" dirty="0">
                <a:latin typeface="Work Sans" pitchFamily="2" charset="0"/>
              </a:rPr>
              <a:t>3 </a:t>
            </a:r>
            <a:r>
              <a:rPr lang="sk-SK" sz="2000" b="1" dirty="0" err="1">
                <a:latin typeface="Work Sans" pitchFamily="2" charset="0"/>
              </a:rPr>
              <a:t>nejlepší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příspěvky</a:t>
            </a:r>
            <a:r>
              <a:rPr lang="sk-SK" sz="2000" b="1" dirty="0">
                <a:latin typeface="Work Sans" pitchFamily="2" charset="0"/>
              </a:rPr>
              <a:t> s </a:t>
            </a:r>
            <a:r>
              <a:rPr lang="sk-SK" sz="2000" b="1" dirty="0" err="1">
                <a:latin typeface="Work Sans" pitchFamily="2" charset="0"/>
              </a:rPr>
              <a:t>největším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dosahem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dirty="0">
                <a:latin typeface="Work Sans" pitchFamily="2" charset="0"/>
              </a:rPr>
              <a:t>za </a:t>
            </a:r>
            <a:r>
              <a:rPr lang="sk-SK" sz="2000" dirty="0" err="1">
                <a:latin typeface="Work Sans" pitchFamily="2" charset="0"/>
              </a:rPr>
              <a:t>hodnocené</a:t>
            </a:r>
            <a:r>
              <a:rPr lang="sk-SK" sz="2000" dirty="0">
                <a:latin typeface="Work Sans" pitchFamily="2" charset="0"/>
              </a:rPr>
              <a:t> období</a:t>
            </a:r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5972FC1A-85D9-4046-B262-CE4B675C6D96}"/>
              </a:ext>
            </a:extLst>
          </p:cNvPr>
          <p:cNvSpPr txBox="1"/>
          <p:nvPr/>
        </p:nvSpPr>
        <p:spPr>
          <a:xfrm>
            <a:off x="870537" y="5575139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12 014</a:t>
            </a:r>
          </a:p>
          <a:p>
            <a:r>
              <a:rPr lang="sk-SK" sz="1200" dirty="0">
                <a:latin typeface="Work Sans" pitchFamily="2" charset="0"/>
              </a:rPr>
              <a:t>Počet zobrazení: 13 171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interakcí</a:t>
            </a:r>
            <a:r>
              <a:rPr lang="sk-SK" sz="1200" dirty="0">
                <a:latin typeface="Work Sans" pitchFamily="2" charset="0"/>
              </a:rPr>
              <a:t>: 516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111D35-596F-FD4F-A0E1-B6493A38A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616933"/>
            <a:ext cx="797554" cy="797554"/>
          </a:xfrm>
          <a:prstGeom prst="rect">
            <a:avLst/>
          </a:prstGeom>
        </p:spPr>
      </p:pic>
      <p:sp>
        <p:nvSpPr>
          <p:cNvPr id="16" name="Nadpis">
            <a:extLst>
              <a:ext uri="{FF2B5EF4-FFF2-40B4-BE49-F238E27FC236}">
                <a16:creationId xmlns:a16="http://schemas.microsoft.com/office/drawing/2014/main" id="{73EBC2D3-F318-084E-BE40-002FB89FEC9A}"/>
              </a:ext>
            </a:extLst>
          </p:cNvPr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(1.1.2024-31.1.2024)</a:t>
            </a:r>
          </a:p>
          <a:p>
            <a:r>
              <a:rPr lang="sk-SK" sz="4800" b="1" dirty="0">
                <a:solidFill>
                  <a:srgbClr val="224B9E"/>
                </a:solidFill>
                <a:latin typeface="Neutraface 2 Display Titling" panose="02000803040000020004" pitchFamily="2" charset="0"/>
              </a:rPr>
              <a:t>Facebook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sp>
        <p:nvSpPr>
          <p:cNvPr id="5" name="Nadpis">
            <a:extLst>
              <a:ext uri="{FF2B5EF4-FFF2-40B4-BE49-F238E27FC236}">
                <a16:creationId xmlns:a16="http://schemas.microsoft.com/office/drawing/2014/main" id="{E5413E01-0422-5B30-DB32-340C3DB0290D}"/>
              </a:ext>
            </a:extLst>
          </p:cNvPr>
          <p:cNvSpPr txBox="1"/>
          <p:nvPr/>
        </p:nvSpPr>
        <p:spPr>
          <a:xfrm>
            <a:off x="4912757" y="5575138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5 941</a:t>
            </a:r>
          </a:p>
          <a:p>
            <a:r>
              <a:rPr lang="sk-SK" sz="1200" dirty="0">
                <a:latin typeface="Work Sans" pitchFamily="2" charset="0"/>
              </a:rPr>
              <a:t>Počet zobrazení: 6 091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interakcí</a:t>
            </a:r>
            <a:r>
              <a:rPr lang="sk-SK" sz="1200" dirty="0">
                <a:latin typeface="Work Sans" pitchFamily="2" charset="0"/>
              </a:rPr>
              <a:t>: 562</a:t>
            </a:r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70DB9D9D-36C8-D10F-5874-C9568BFC2DF2}"/>
              </a:ext>
            </a:extLst>
          </p:cNvPr>
          <p:cNvSpPr txBox="1"/>
          <p:nvPr/>
        </p:nvSpPr>
        <p:spPr>
          <a:xfrm>
            <a:off x="8481631" y="5575138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5 581</a:t>
            </a:r>
          </a:p>
          <a:p>
            <a:r>
              <a:rPr lang="sk-SK" sz="1200" dirty="0">
                <a:latin typeface="Work Sans" pitchFamily="2" charset="0"/>
              </a:rPr>
              <a:t>Počet zobrazení: 6 146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interakcí</a:t>
            </a:r>
            <a:r>
              <a:rPr lang="sk-SK" sz="1200" dirty="0">
                <a:latin typeface="Work Sans" pitchFamily="2" charset="0"/>
              </a:rPr>
              <a:t>: 581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D04057-956F-6298-D92A-8C38BF3FE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84" y="2288480"/>
            <a:ext cx="2739858" cy="32636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6B55FB-74C1-7643-219C-4806CCACC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757" y="2286857"/>
            <a:ext cx="2432206" cy="326528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D4C9BDA-9080-34B1-1B93-752C09779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631" y="2193154"/>
            <a:ext cx="2774111" cy="33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69159D6-2B55-5548-B009-DE9EAF401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5"/>
            <a:ext cx="12192000" cy="685235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3CDB69-181D-654D-921C-E1DC376C02F8}"/>
              </a:ext>
            </a:extLst>
          </p:cNvPr>
          <p:cNvSpPr/>
          <p:nvPr/>
        </p:nvSpPr>
        <p:spPr>
          <a:xfrm>
            <a:off x="2004437" y="3897004"/>
            <a:ext cx="6881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chemeClr val="bg1"/>
              </a:solidFill>
              <a:latin typeface="Biotif Bold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AB110A-3ED0-FA41-B178-CEC074B59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65" y="2126966"/>
            <a:ext cx="1302034" cy="13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(1.1.2024-31.1.2024)</a:t>
            </a:r>
          </a:p>
          <a:p>
            <a:r>
              <a:rPr lang="sk-SK" sz="4800" b="1" dirty="0">
                <a:solidFill>
                  <a:srgbClr val="FA6094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sp>
        <p:nvSpPr>
          <p:cNvPr id="13" name="Nadpis">
            <a:extLst>
              <a:ext uri="{FF2B5EF4-FFF2-40B4-BE49-F238E27FC236}">
                <a16:creationId xmlns:a16="http://schemas.microsoft.com/office/drawing/2014/main" id="{1ABF80E8-F99D-2843-BE59-4CBA43843A71}"/>
              </a:ext>
            </a:extLst>
          </p:cNvPr>
          <p:cNvSpPr txBox="1"/>
          <p:nvPr/>
        </p:nvSpPr>
        <p:spPr>
          <a:xfrm>
            <a:off x="1982512" y="376210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dosah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600" dirty="0">
                <a:latin typeface="Work Sans" pitchFamily="2" charset="0"/>
              </a:rPr>
              <a:t>je 276 632 </a:t>
            </a:r>
            <a:r>
              <a:rPr lang="sk-SK" sz="1600" dirty="0" err="1">
                <a:latin typeface="Work Sans" pitchFamily="2" charset="0"/>
              </a:rPr>
              <a:t>unikátních</a:t>
            </a:r>
            <a:r>
              <a:rPr lang="sk-SK" sz="1600" dirty="0">
                <a:latin typeface="Work Sans" pitchFamily="2" charset="0"/>
              </a:rPr>
              <a:t> </a:t>
            </a:r>
            <a:r>
              <a:rPr lang="sk-SK" sz="1600" dirty="0" err="1">
                <a:latin typeface="Work Sans" pitchFamily="2" charset="0"/>
              </a:rPr>
              <a:t>uživatelů</a:t>
            </a:r>
            <a:endParaRPr lang="sk-SK" sz="1600" dirty="0">
              <a:latin typeface="Work Sans" pitchFamily="2" charset="0"/>
            </a:endParaRPr>
          </a:p>
        </p:txBody>
      </p:sp>
      <p:sp>
        <p:nvSpPr>
          <p:cNvPr id="19" name="Nadpis">
            <a:extLst>
              <a:ext uri="{FF2B5EF4-FFF2-40B4-BE49-F238E27FC236}">
                <a16:creationId xmlns:a16="http://schemas.microsoft.com/office/drawing/2014/main" id="{4497F9D7-BD15-324E-9E06-A8A8E65991AA}"/>
              </a:ext>
            </a:extLst>
          </p:cNvPr>
          <p:cNvSpPr txBox="1"/>
          <p:nvPr/>
        </p:nvSpPr>
        <p:spPr>
          <a:xfrm>
            <a:off x="1982512" y="5286842"/>
            <a:ext cx="4113488" cy="33855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Počet </a:t>
            </a:r>
            <a:r>
              <a:rPr lang="sk-SK" sz="1600" b="1" dirty="0" err="1">
                <a:latin typeface="Work Sans" pitchFamily="2" charset="0"/>
              </a:rPr>
              <a:t>návštěv</a:t>
            </a:r>
            <a:r>
              <a:rPr lang="sk-SK" sz="1600" b="1" dirty="0">
                <a:latin typeface="Work Sans" pitchFamily="2" charset="0"/>
              </a:rPr>
              <a:t> profilu </a:t>
            </a:r>
            <a:r>
              <a:rPr lang="sk-SK" sz="16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 22 060 </a:t>
            </a:r>
            <a:r>
              <a:rPr lang="sk-SK" sz="1600" dirty="0">
                <a:latin typeface="Work Sans" pitchFamily="2" charset="0"/>
              </a:rPr>
              <a:t>zobrazení</a:t>
            </a:r>
          </a:p>
        </p:txBody>
      </p:sp>
      <p:sp>
        <p:nvSpPr>
          <p:cNvPr id="17" name="Nadpis">
            <a:extLst>
              <a:ext uri="{FF2B5EF4-FFF2-40B4-BE49-F238E27FC236}">
                <a16:creationId xmlns:a16="http://schemas.microsoft.com/office/drawing/2014/main" id="{E7AC7954-19CC-C346-A149-3A0366538D69}"/>
              </a:ext>
            </a:extLst>
          </p:cNvPr>
          <p:cNvSpPr txBox="1"/>
          <p:nvPr/>
        </p:nvSpPr>
        <p:spPr>
          <a:xfrm>
            <a:off x="2116316" y="2124632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sledujících</a:t>
            </a:r>
            <a:r>
              <a:rPr lang="sk-SK" sz="1600" b="1" dirty="0">
                <a:latin typeface="Work Sans" pitchFamily="2" charset="0"/>
              </a:rPr>
              <a:t> na IG</a:t>
            </a: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5,3 tisíc</a:t>
            </a:r>
            <a:endParaRPr lang="sk-SK" sz="1400" b="1" dirty="0">
              <a:latin typeface="Work Sans" pitchFamily="2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A549330-A3E1-384B-A45E-761A46E1A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289" y="5259556"/>
            <a:ext cx="895574" cy="11245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5941CB8-7911-97A4-9466-9A25C28B2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2104436"/>
            <a:ext cx="1078465" cy="13100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6924DD-9FED-DE44-26D7-D29850B52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04" y="3758356"/>
            <a:ext cx="984041" cy="12356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7FDA830-868B-06CA-7599-65BBDC5F9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" y="2882205"/>
            <a:ext cx="1659318" cy="45845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DB2B6F9-46E2-4B58-0CA9-3FA2E37BB1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3" y="4535504"/>
            <a:ext cx="1280817" cy="45845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7BA7ED67-B284-D15E-02C1-532AD6361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1" y="5925622"/>
            <a:ext cx="1659318" cy="45845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513F84C-99C5-F812-00D1-4A15BE980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672957"/>
            <a:ext cx="788639" cy="788639"/>
          </a:xfrm>
          <a:prstGeom prst="rect">
            <a:avLst/>
          </a:prstGeom>
        </p:spPr>
      </p:pic>
      <p:pic>
        <p:nvPicPr>
          <p:cNvPr id="16" name="Obrázek 15" descr="Obsah obrázku bílé, design&#10;&#10;Popis byl vytvořen automaticky">
            <a:extLst>
              <a:ext uri="{FF2B5EF4-FFF2-40B4-BE49-F238E27FC236}">
                <a16:creationId xmlns:a16="http://schemas.microsoft.com/office/drawing/2014/main" id="{14984961-1BEE-F9BA-9AF3-54C73D9CC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00" y="4180530"/>
            <a:ext cx="1086314" cy="354974"/>
          </a:xfrm>
          <a:prstGeom prst="rect">
            <a:avLst/>
          </a:prstGeom>
        </p:spPr>
      </p:pic>
      <p:pic>
        <p:nvPicPr>
          <p:cNvPr id="29" name="Obrázek 28" descr="Obsah obrázku bílé, design&#10;&#10;Popis byl vytvořen automaticky">
            <a:extLst>
              <a:ext uri="{FF2B5EF4-FFF2-40B4-BE49-F238E27FC236}">
                <a16:creationId xmlns:a16="http://schemas.microsoft.com/office/drawing/2014/main" id="{10167090-22C5-B27D-1EE7-6FC35914BB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88" y="4144089"/>
            <a:ext cx="482912" cy="354975"/>
          </a:xfrm>
          <a:prstGeom prst="rect">
            <a:avLst/>
          </a:prstGeom>
        </p:spPr>
      </p:pic>
      <p:pic>
        <p:nvPicPr>
          <p:cNvPr id="40" name="Obrázek 39" descr="Obsah obrázku bílé, design&#10;&#10;Popis byl vytvořen automaticky">
            <a:extLst>
              <a:ext uri="{FF2B5EF4-FFF2-40B4-BE49-F238E27FC236}">
                <a16:creationId xmlns:a16="http://schemas.microsoft.com/office/drawing/2014/main" id="{DB318D7B-87ED-C7E5-DB6D-B9E6A8DB6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58" y="3980718"/>
            <a:ext cx="704141" cy="366162"/>
          </a:xfrm>
          <a:prstGeom prst="rect">
            <a:avLst/>
          </a:prstGeom>
        </p:spPr>
      </p:pic>
      <p:pic>
        <p:nvPicPr>
          <p:cNvPr id="41" name="Obrázek 40" descr="Obsah obrázku bílé, design&#10;&#10;Popis byl vytvořen automaticky">
            <a:extLst>
              <a:ext uri="{FF2B5EF4-FFF2-40B4-BE49-F238E27FC236}">
                <a16:creationId xmlns:a16="http://schemas.microsoft.com/office/drawing/2014/main" id="{F9417D0F-EA18-315A-287C-2C67D02696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57" y="3605956"/>
            <a:ext cx="704141" cy="7409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77CBAB-0128-034A-AA6C-0501631151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9804" y="1098559"/>
            <a:ext cx="3627434" cy="253768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E2AEE04-E21E-6B1B-0307-D8FDD4154D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4967" y="3842888"/>
            <a:ext cx="3581710" cy="25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9E2F135-DE02-302B-C18A-0BA21CDD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6" y="2744456"/>
            <a:ext cx="1134081" cy="999071"/>
          </a:xfrm>
          <a:prstGeom prst="rect">
            <a:avLst/>
          </a:prstGeom>
        </p:spPr>
      </p:pic>
      <p:sp>
        <p:nvSpPr>
          <p:cNvPr id="11" name="Nadpis"/>
          <p:cNvSpPr txBox="1"/>
          <p:nvPr/>
        </p:nvSpPr>
        <p:spPr>
          <a:xfrm>
            <a:off x="1575881" y="3993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(1.1.2024-31.1.2024)</a:t>
            </a:r>
          </a:p>
          <a:p>
            <a:r>
              <a:rPr lang="sk-SK" sz="4800" b="1" dirty="0">
                <a:solidFill>
                  <a:srgbClr val="FA6094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69CA6E3-B52C-824A-B89F-A9738E7F1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691" y="3596979"/>
            <a:ext cx="1094297" cy="1374041"/>
          </a:xfrm>
          <a:prstGeom prst="rect">
            <a:avLst/>
          </a:prstGeom>
        </p:spPr>
      </p:pic>
      <p:pic>
        <p:nvPicPr>
          <p:cNvPr id="5" name="Obrázek 4" descr="Obsah obrázku bílé, design&#10;&#10;Popis byl vytvořen automaticky">
            <a:extLst>
              <a:ext uri="{FF2B5EF4-FFF2-40B4-BE49-F238E27FC236}">
                <a16:creationId xmlns:a16="http://schemas.microsoft.com/office/drawing/2014/main" id="{3505C50F-D253-C36E-9E8D-D0DCC35E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6" y="4355190"/>
            <a:ext cx="1134081" cy="999071"/>
          </a:xfrm>
          <a:prstGeom prst="rect">
            <a:avLst/>
          </a:prstGeom>
        </p:spPr>
      </p:pic>
      <p:pic>
        <p:nvPicPr>
          <p:cNvPr id="7" name="Obrázek 6" descr="Obsah obrázku bílé, design&#10;&#10;Popis byl vytvořen automaticky">
            <a:extLst>
              <a:ext uri="{FF2B5EF4-FFF2-40B4-BE49-F238E27FC236}">
                <a16:creationId xmlns:a16="http://schemas.microsoft.com/office/drawing/2014/main" id="{86C369C5-07B0-02BB-76BB-E7DDF5FD0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4" y="5679276"/>
            <a:ext cx="1134081" cy="9990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8372C05-952D-3653-B1F8-28652AA21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906" y="2005005"/>
            <a:ext cx="1134081" cy="1423995"/>
          </a:xfrm>
          <a:prstGeom prst="rect">
            <a:avLst/>
          </a:prstGeom>
        </p:spPr>
      </p:pic>
      <p:pic>
        <p:nvPicPr>
          <p:cNvPr id="9" name="Obrázek 8" descr="Obsah obrázku bílé, design&#10;&#10;Popis byl vytvořen automaticky">
            <a:extLst>
              <a:ext uri="{FF2B5EF4-FFF2-40B4-BE49-F238E27FC236}">
                <a16:creationId xmlns:a16="http://schemas.microsoft.com/office/drawing/2014/main" id="{3D635CB2-81F5-1F40-6680-921B9F220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0" y="2744456"/>
            <a:ext cx="1134081" cy="911741"/>
          </a:xfrm>
          <a:prstGeom prst="rect">
            <a:avLst/>
          </a:prstGeom>
        </p:spPr>
      </p:pic>
      <p:sp>
        <p:nvSpPr>
          <p:cNvPr id="14" name="Nadpis">
            <a:extLst>
              <a:ext uri="{FF2B5EF4-FFF2-40B4-BE49-F238E27FC236}">
                <a16:creationId xmlns:a16="http://schemas.microsoft.com/office/drawing/2014/main" id="{50B37871-63CC-B651-C1AE-602819579FB4}"/>
              </a:ext>
            </a:extLst>
          </p:cNvPr>
          <p:cNvSpPr txBox="1"/>
          <p:nvPr/>
        </p:nvSpPr>
        <p:spPr>
          <a:xfrm>
            <a:off x="1643988" y="2067835"/>
            <a:ext cx="4113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</a:t>
            </a:r>
            <a:r>
              <a:rPr lang="sk-SK" sz="1600" b="1" dirty="0" err="1">
                <a:latin typeface="Work Sans" pitchFamily="2" charset="0"/>
              </a:rPr>
              <a:t>interakcí</a:t>
            </a:r>
            <a:r>
              <a:rPr lang="sk-SK" sz="1600" b="1" dirty="0">
                <a:latin typeface="Work Sans" pitchFamily="2" charset="0"/>
              </a:rPr>
              <a:t> s </a:t>
            </a:r>
            <a:r>
              <a:rPr lang="sk-SK" sz="1600" b="1" dirty="0" err="1">
                <a:latin typeface="Work Sans" pitchFamily="2" charset="0"/>
              </a:rPr>
              <a:t>publikem</a:t>
            </a:r>
            <a:endParaRPr lang="sk-SK" sz="1600" b="1" dirty="0">
              <a:latin typeface="Work Sans" pitchFamily="2" charset="0"/>
            </a:endParaRPr>
          </a:p>
          <a:p>
            <a:r>
              <a:rPr lang="sk-SK" sz="1400" dirty="0">
                <a:latin typeface="Work Sans" pitchFamily="2" charset="0"/>
              </a:rPr>
              <a:t>je </a:t>
            </a:r>
            <a:r>
              <a:rPr lang="sk-SK" sz="1600" b="1" dirty="0">
                <a:latin typeface="Work Sans" pitchFamily="2" charset="0"/>
              </a:rPr>
              <a:t>25,4 tisíc</a:t>
            </a:r>
            <a:endParaRPr lang="sk-SK" sz="1400" b="1" dirty="0">
              <a:latin typeface="Work Sans" pitchFamily="2" charset="0"/>
            </a:endParaRPr>
          </a:p>
        </p:txBody>
      </p:sp>
      <p:sp>
        <p:nvSpPr>
          <p:cNvPr id="26" name="Nadpis">
            <a:extLst>
              <a:ext uri="{FF2B5EF4-FFF2-40B4-BE49-F238E27FC236}">
                <a16:creationId xmlns:a16="http://schemas.microsoft.com/office/drawing/2014/main" id="{987C148F-F259-34D7-665C-9CC359E9AB5B}"/>
              </a:ext>
            </a:extLst>
          </p:cNvPr>
          <p:cNvSpPr txBox="1"/>
          <p:nvPr/>
        </p:nvSpPr>
        <p:spPr>
          <a:xfrm>
            <a:off x="854470" y="5967917"/>
            <a:ext cx="1045084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________________________________________________________________________________________________________________________________________________________</a:t>
            </a:r>
          </a:p>
          <a:p>
            <a:endParaRPr lang="cs-CZ" sz="1050" b="1" i="0" u="none" strike="noStrike" dirty="0">
              <a:solidFill>
                <a:srgbClr val="1C2B33"/>
              </a:solidFill>
              <a:effectLst/>
              <a:latin typeface="-apple-system"/>
            </a:endParaRPr>
          </a:p>
          <a:p>
            <a:r>
              <a:rPr lang="cs-CZ" sz="1050" b="1" i="0" u="none" strike="noStrike" dirty="0">
                <a:solidFill>
                  <a:srgbClr val="1C2B33"/>
                </a:solidFill>
                <a:effectLst/>
                <a:latin typeface="-apple-system"/>
              </a:rPr>
              <a:t>Interakce 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= Počet reakcí, uložení, komentářů, sdílení a odpovědí u vašeho obsahu, včetně reklam. Obsah může zahrnovat příspěvky, příběhy, </a:t>
            </a:r>
            <a:r>
              <a:rPr lang="cs-CZ" sz="1050" b="0" i="0" u="none" strike="noStrike" dirty="0" err="1">
                <a:solidFill>
                  <a:srgbClr val="1C2B33"/>
                </a:solidFill>
                <a:effectLst/>
                <a:latin typeface="-apple-system"/>
              </a:rPr>
              <a:t>reely</a:t>
            </a:r>
            <a:r>
              <a:rPr lang="cs-CZ" sz="1050" b="0" i="0" u="none" strike="noStrike" dirty="0">
                <a:solidFill>
                  <a:srgbClr val="1C2B33"/>
                </a:solidFill>
                <a:effectLst/>
                <a:latin typeface="-apple-system"/>
              </a:rPr>
              <a:t>, videa a další formáty. Metrika započítává všechny interakce, i ty odebrané.</a:t>
            </a:r>
            <a:endParaRPr lang="sk-SK" sz="1000" b="1" dirty="0">
              <a:latin typeface="Work Sans" pitchFamily="2" charset="0"/>
            </a:endParaRPr>
          </a:p>
        </p:txBody>
      </p:sp>
      <p:sp>
        <p:nvSpPr>
          <p:cNvPr id="29" name="Nadpis">
            <a:extLst>
              <a:ext uri="{FF2B5EF4-FFF2-40B4-BE49-F238E27FC236}">
                <a16:creationId xmlns:a16="http://schemas.microsoft.com/office/drawing/2014/main" id="{14AA1A51-F0A7-6E1D-1938-F90EC79E7A97}"/>
              </a:ext>
            </a:extLst>
          </p:cNvPr>
          <p:cNvSpPr txBox="1"/>
          <p:nvPr/>
        </p:nvSpPr>
        <p:spPr>
          <a:xfrm>
            <a:off x="1607987" y="3679561"/>
            <a:ext cx="4113488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600" b="1" dirty="0">
                <a:latin typeface="Work Sans" pitchFamily="2" charset="0"/>
              </a:rPr>
              <a:t>Celkový počet publikovaných </a:t>
            </a:r>
            <a:r>
              <a:rPr lang="sk-SK" sz="1600" b="1" dirty="0" err="1">
                <a:latin typeface="Work Sans" pitchFamily="2" charset="0"/>
              </a:rPr>
              <a:t>příspěvků</a:t>
            </a:r>
            <a:r>
              <a:rPr lang="sk-SK" sz="1600" b="1" dirty="0">
                <a:latin typeface="Work Sans" pitchFamily="2" charset="0"/>
              </a:rPr>
              <a:t> </a:t>
            </a:r>
            <a:r>
              <a:rPr lang="sk-SK" sz="1600" dirty="0">
                <a:latin typeface="Work Sans" pitchFamily="2" charset="0"/>
              </a:rPr>
              <a:t>za dané období je </a:t>
            </a:r>
            <a:r>
              <a:rPr lang="sk-SK" sz="2000" b="1" dirty="0">
                <a:latin typeface="Work Sans" pitchFamily="2" charset="0"/>
              </a:rPr>
              <a:t>42</a:t>
            </a:r>
          </a:p>
          <a:p>
            <a:endParaRPr lang="sk-SK" sz="2000" b="1" dirty="0">
              <a:latin typeface="Work Sans" pitchFamily="2" charset="0"/>
            </a:endParaRPr>
          </a:p>
          <a:p>
            <a:endParaRPr lang="sk-SK" sz="1400" b="1" dirty="0">
              <a:latin typeface="Work Sans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021D573-C0E3-366C-B43E-0C77C734F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672957"/>
            <a:ext cx="788639" cy="7886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C5A1CF-C6B9-93F6-A1BE-0F0C04F6E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4247" y="1958721"/>
            <a:ext cx="6439799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">
            <a:extLst>
              <a:ext uri="{FF2B5EF4-FFF2-40B4-BE49-F238E27FC236}">
                <a16:creationId xmlns:a16="http://schemas.microsoft.com/office/drawing/2014/main" id="{F0455F5B-2BAC-E346-A92E-5D863F1C3C9A}"/>
              </a:ext>
            </a:extLst>
          </p:cNvPr>
          <p:cNvSpPr txBox="1"/>
          <p:nvPr/>
        </p:nvSpPr>
        <p:spPr>
          <a:xfrm>
            <a:off x="854470" y="1888369"/>
            <a:ext cx="11120819" cy="4001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000" b="1" dirty="0">
                <a:latin typeface="Work Sans" pitchFamily="2" charset="0"/>
              </a:rPr>
              <a:t>3 </a:t>
            </a:r>
            <a:r>
              <a:rPr lang="sk-SK" sz="2000" b="1" dirty="0" err="1">
                <a:latin typeface="Work Sans" pitchFamily="2" charset="0"/>
              </a:rPr>
              <a:t>nejlepší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příspěvky</a:t>
            </a:r>
            <a:r>
              <a:rPr lang="sk-SK" sz="2000" b="1" dirty="0">
                <a:latin typeface="Work Sans" pitchFamily="2" charset="0"/>
              </a:rPr>
              <a:t> s </a:t>
            </a:r>
            <a:r>
              <a:rPr lang="sk-SK" sz="2000" b="1" dirty="0" err="1">
                <a:latin typeface="Work Sans" pitchFamily="2" charset="0"/>
              </a:rPr>
              <a:t>největším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b="1" dirty="0" err="1">
                <a:latin typeface="Work Sans" pitchFamily="2" charset="0"/>
              </a:rPr>
              <a:t>dosahem</a:t>
            </a:r>
            <a:r>
              <a:rPr lang="sk-SK" sz="2000" b="1" dirty="0">
                <a:latin typeface="Work Sans" pitchFamily="2" charset="0"/>
              </a:rPr>
              <a:t> </a:t>
            </a:r>
            <a:r>
              <a:rPr lang="sk-SK" sz="2000" dirty="0">
                <a:latin typeface="Work Sans" pitchFamily="2" charset="0"/>
              </a:rPr>
              <a:t>za </a:t>
            </a:r>
            <a:r>
              <a:rPr lang="sk-SK" sz="2000" dirty="0" err="1">
                <a:latin typeface="Work Sans" pitchFamily="2" charset="0"/>
              </a:rPr>
              <a:t>hodnocené</a:t>
            </a:r>
            <a:r>
              <a:rPr lang="sk-SK" sz="2000" dirty="0">
                <a:latin typeface="Work Sans" pitchFamily="2" charset="0"/>
              </a:rPr>
              <a:t> období</a:t>
            </a:r>
          </a:p>
        </p:txBody>
      </p:sp>
      <p:sp>
        <p:nvSpPr>
          <p:cNvPr id="6" name="Nadpis">
            <a:extLst>
              <a:ext uri="{FF2B5EF4-FFF2-40B4-BE49-F238E27FC236}">
                <a16:creationId xmlns:a16="http://schemas.microsoft.com/office/drawing/2014/main" id="{5972FC1A-85D9-4046-B262-CE4B675C6D96}"/>
              </a:ext>
            </a:extLst>
          </p:cNvPr>
          <p:cNvSpPr txBox="1"/>
          <p:nvPr/>
        </p:nvSpPr>
        <p:spPr>
          <a:xfrm>
            <a:off x="870537" y="5575139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260 602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liků</a:t>
            </a:r>
            <a:r>
              <a:rPr lang="sk-SK" sz="1200" dirty="0">
                <a:latin typeface="Work Sans" pitchFamily="2" charset="0"/>
              </a:rPr>
              <a:t>: </a:t>
            </a:r>
            <a:r>
              <a:rPr lang="cs-CZ" sz="1200" dirty="0">
                <a:latin typeface="Work Sans" pitchFamily="2" charset="0"/>
              </a:rPr>
              <a:t>10 643</a:t>
            </a:r>
          </a:p>
          <a:p>
            <a:r>
              <a:rPr lang="sk-SK" sz="1200" dirty="0">
                <a:latin typeface="Work Sans" pitchFamily="2" charset="0"/>
              </a:rPr>
              <a:t>Zobrazení: 263 829</a:t>
            </a:r>
          </a:p>
        </p:txBody>
      </p:sp>
      <p:sp>
        <p:nvSpPr>
          <p:cNvPr id="16" name="Nadpis">
            <a:extLst>
              <a:ext uri="{FF2B5EF4-FFF2-40B4-BE49-F238E27FC236}">
                <a16:creationId xmlns:a16="http://schemas.microsoft.com/office/drawing/2014/main" id="{73EBC2D3-F318-084E-BE40-002FB89FEC9A}"/>
              </a:ext>
            </a:extLst>
          </p:cNvPr>
          <p:cNvSpPr txBox="1"/>
          <p:nvPr/>
        </p:nvSpPr>
        <p:spPr>
          <a:xfrm>
            <a:off x="1279967" y="450146"/>
            <a:ext cx="10041496" cy="12618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2800" dirty="0" err="1">
                <a:latin typeface="Work Sans" pitchFamily="2" charset="0"/>
              </a:rPr>
              <a:t>Vyhodnocení</a:t>
            </a:r>
            <a:r>
              <a:rPr lang="sk-SK" sz="2800" dirty="0">
                <a:latin typeface="Work Sans" pitchFamily="2" charset="0"/>
              </a:rPr>
              <a:t> </a:t>
            </a:r>
            <a:r>
              <a:rPr lang="sk-SK" sz="2800" dirty="0" err="1">
                <a:latin typeface="Work Sans" pitchFamily="2" charset="0"/>
              </a:rPr>
              <a:t>sociálních</a:t>
            </a:r>
            <a:r>
              <a:rPr lang="sk-SK" sz="2800" dirty="0">
                <a:latin typeface="Work Sans" pitchFamily="2" charset="0"/>
              </a:rPr>
              <a:t> sítí (1.1.2024-31.1.2024)</a:t>
            </a:r>
          </a:p>
          <a:p>
            <a:r>
              <a:rPr lang="sk-SK" sz="4800" b="1" dirty="0">
                <a:solidFill>
                  <a:srgbClr val="FA6094"/>
                </a:solidFill>
                <a:latin typeface="Neutraface 2 Display Titling" panose="02000803040000020004" pitchFamily="2" charset="0"/>
              </a:rPr>
              <a:t>INSTAGRAM</a:t>
            </a:r>
            <a:endParaRPr lang="sk-SK" sz="4800" b="1" dirty="0">
              <a:solidFill>
                <a:srgbClr val="224B9E"/>
              </a:solidFill>
              <a:latin typeface="Work Sans" pitchFamily="2" charset="0"/>
            </a:endParaRPr>
          </a:p>
        </p:txBody>
      </p:sp>
      <p:sp>
        <p:nvSpPr>
          <p:cNvPr id="5" name="Nadpis">
            <a:extLst>
              <a:ext uri="{FF2B5EF4-FFF2-40B4-BE49-F238E27FC236}">
                <a16:creationId xmlns:a16="http://schemas.microsoft.com/office/drawing/2014/main" id="{E5413E01-0422-5B30-DB32-340C3DB0290D}"/>
              </a:ext>
            </a:extLst>
          </p:cNvPr>
          <p:cNvSpPr txBox="1"/>
          <p:nvPr/>
        </p:nvSpPr>
        <p:spPr>
          <a:xfrm>
            <a:off x="4600825" y="5575138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18 079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liků</a:t>
            </a:r>
            <a:r>
              <a:rPr lang="sk-SK" sz="1200" dirty="0">
                <a:latin typeface="Work Sans" pitchFamily="2" charset="0"/>
              </a:rPr>
              <a:t>: 1 133</a:t>
            </a:r>
          </a:p>
          <a:p>
            <a:r>
              <a:rPr lang="sk-SK" sz="1200" dirty="0">
                <a:latin typeface="Work Sans" pitchFamily="2" charset="0"/>
              </a:rPr>
              <a:t>Zobrazení: 20 349</a:t>
            </a:r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70DB9D9D-36C8-D10F-5874-C9568BFC2DF2}"/>
              </a:ext>
            </a:extLst>
          </p:cNvPr>
          <p:cNvSpPr txBox="1"/>
          <p:nvPr/>
        </p:nvSpPr>
        <p:spPr>
          <a:xfrm>
            <a:off x="8954978" y="5575138"/>
            <a:ext cx="236648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sk-SK" sz="1200" b="1" dirty="0">
                <a:latin typeface="Work Sans" pitchFamily="2" charset="0"/>
              </a:rPr>
              <a:t>Dosah </a:t>
            </a:r>
            <a:r>
              <a:rPr lang="sk-SK" sz="1200" b="1" dirty="0" err="1">
                <a:latin typeface="Work Sans" pitchFamily="2" charset="0"/>
              </a:rPr>
              <a:t>příspěvku</a:t>
            </a:r>
            <a:r>
              <a:rPr lang="sk-SK" sz="1200" b="1" dirty="0">
                <a:latin typeface="Work Sans" pitchFamily="2" charset="0"/>
              </a:rPr>
              <a:t>: 11 837</a:t>
            </a:r>
          </a:p>
          <a:p>
            <a:r>
              <a:rPr lang="sk-SK" sz="1200" dirty="0">
                <a:latin typeface="Work Sans" pitchFamily="2" charset="0"/>
              </a:rPr>
              <a:t>Počet </a:t>
            </a:r>
            <a:r>
              <a:rPr lang="sk-SK" sz="1200" dirty="0" err="1">
                <a:latin typeface="Work Sans" pitchFamily="2" charset="0"/>
              </a:rPr>
              <a:t>liků</a:t>
            </a:r>
            <a:r>
              <a:rPr lang="sk-SK" sz="1200" dirty="0">
                <a:latin typeface="Work Sans" pitchFamily="2" charset="0"/>
              </a:rPr>
              <a:t>: 483</a:t>
            </a:r>
          </a:p>
          <a:p>
            <a:r>
              <a:rPr lang="sk-SK" sz="1200" dirty="0">
                <a:latin typeface="Work Sans" pitchFamily="2" charset="0"/>
              </a:rPr>
              <a:t>Zobrazení: 12 170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0764E9-8A57-C4AE-5EB1-A28690AF1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8" y="672957"/>
            <a:ext cx="788639" cy="78863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F0F1EB5-A89C-1E14-0A4A-6464A69D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844" y="2257938"/>
            <a:ext cx="3215919" cy="3292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91C7532-52C3-37DB-7209-65CBA90A8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967" y="2194187"/>
            <a:ext cx="3284505" cy="341405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FD5E012-794E-F981-5E32-698927A9F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93" y="2316118"/>
            <a:ext cx="1708889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430</Words>
  <Application>Microsoft Office PowerPoint</Application>
  <PresentationFormat>Širokoúhlá obrazovka</PresentationFormat>
  <Paragraphs>70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Biotif Bold</vt:lpstr>
      <vt:lpstr>Calibri Light</vt:lpstr>
      <vt:lpstr>-apple-system</vt:lpstr>
      <vt:lpstr>Work Sans</vt:lpstr>
      <vt:lpstr>Calibri</vt:lpstr>
      <vt:lpstr>Neutraface 2 Display Titling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2019-03-29T07:54:27Z</cp:lastPrinted>
  <dcterms:created xsi:type="dcterms:W3CDTF">2018-04-30T14:51:22Z</dcterms:created>
  <dcterms:modified xsi:type="dcterms:W3CDTF">2024-02-07T11:41:28Z</dcterms:modified>
</cp:coreProperties>
</file>